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4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A589-6284-44FC-BF2D-BF8A0E3DC03D}" type="datetimeFigureOut">
              <a:rPr lang="en-PH" smtClean="0"/>
              <a:t>8/28/2017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59A-5441-41CC-A0EF-510283496BE8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A589-6284-44FC-BF2D-BF8A0E3DC03D}" type="datetimeFigureOut">
              <a:rPr lang="en-PH" smtClean="0"/>
              <a:t>8/28/2017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59A-5441-41CC-A0EF-510283496BE8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A589-6284-44FC-BF2D-BF8A0E3DC03D}" type="datetimeFigureOut">
              <a:rPr lang="en-PH" smtClean="0"/>
              <a:t>8/28/2017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59A-5441-41CC-A0EF-510283496BE8}" type="slidenum">
              <a:rPr lang="en-PH" smtClean="0"/>
              <a:t>‹#›</a:t>
            </a:fld>
            <a:endParaRPr lang="en-PH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A589-6284-44FC-BF2D-BF8A0E3DC03D}" type="datetimeFigureOut">
              <a:rPr lang="en-PH" smtClean="0"/>
              <a:t>8/28/2017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59A-5441-41CC-A0EF-510283496BE8}" type="slidenum">
              <a:rPr lang="en-PH" smtClean="0"/>
              <a:t>‹#›</a:t>
            </a:fld>
            <a:endParaRPr lang="en-P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A589-6284-44FC-BF2D-BF8A0E3DC03D}" type="datetimeFigureOut">
              <a:rPr lang="en-PH" smtClean="0"/>
              <a:t>8/28/2017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59A-5441-41CC-A0EF-510283496BE8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A589-6284-44FC-BF2D-BF8A0E3DC03D}" type="datetimeFigureOut">
              <a:rPr lang="en-PH" smtClean="0"/>
              <a:t>8/28/2017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59A-5441-41CC-A0EF-510283496BE8}" type="slidenum">
              <a:rPr lang="en-PH" smtClean="0"/>
              <a:t>‹#›</a:t>
            </a:fld>
            <a:endParaRPr lang="en-P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A589-6284-44FC-BF2D-BF8A0E3DC03D}" type="datetimeFigureOut">
              <a:rPr lang="en-PH" smtClean="0"/>
              <a:t>8/28/2017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59A-5441-41CC-A0EF-510283496BE8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A589-6284-44FC-BF2D-BF8A0E3DC03D}" type="datetimeFigureOut">
              <a:rPr lang="en-PH" smtClean="0"/>
              <a:t>8/28/2017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59A-5441-41CC-A0EF-510283496BE8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A589-6284-44FC-BF2D-BF8A0E3DC03D}" type="datetimeFigureOut">
              <a:rPr lang="en-PH" smtClean="0"/>
              <a:t>8/28/2017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59A-5441-41CC-A0EF-510283496BE8}" type="slidenum">
              <a:rPr lang="en-PH" smtClean="0"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A589-6284-44FC-BF2D-BF8A0E3DC03D}" type="datetimeFigureOut">
              <a:rPr lang="en-PH" smtClean="0"/>
              <a:t>8/28/2017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59A-5441-41CC-A0EF-510283496BE8}" type="slidenum">
              <a:rPr lang="en-PH" smtClean="0"/>
              <a:t>‹#›</a:t>
            </a:fld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A589-6284-44FC-BF2D-BF8A0E3DC03D}" type="datetimeFigureOut">
              <a:rPr lang="en-PH" smtClean="0"/>
              <a:t>8/28/2017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559A-5441-41CC-A0EF-510283496BE8}" type="slidenum">
              <a:rPr lang="en-PH" smtClean="0"/>
              <a:t>‹#›</a:t>
            </a:fld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CBAA589-6284-44FC-BF2D-BF8A0E3DC03D}" type="datetimeFigureOut">
              <a:rPr lang="en-PH" smtClean="0"/>
              <a:t>8/28/2017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BD7559A-5441-41CC-A0EF-510283496BE8}" type="slidenum">
              <a:rPr lang="en-PH" smtClean="0"/>
              <a:t>‹#›</a:t>
            </a:fld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00200"/>
            <a:ext cx="8534400" cy="1780108"/>
          </a:xfrm>
        </p:spPr>
        <p:txBody>
          <a:bodyPr/>
          <a:lstStyle/>
          <a:p>
            <a:r>
              <a:rPr lang="en-PH" dirty="0" smtClean="0"/>
              <a:t>2016 NCAE </a:t>
            </a:r>
            <a:br>
              <a:rPr lang="en-PH" dirty="0" smtClean="0"/>
            </a:br>
            <a:r>
              <a:rPr lang="en-PH" dirty="0" smtClean="0"/>
              <a:t>Test Administration Guidelines</a:t>
            </a:r>
            <a:endParaRPr lang="en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4058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7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4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29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12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3999" cy="640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3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3999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4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43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3999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97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3999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16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44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58" y="0"/>
            <a:ext cx="9141542" cy="8382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PH" b="1" dirty="0" smtClean="0">
                <a:solidFill>
                  <a:schemeClr val="tx1"/>
                </a:solidFill>
              </a:rPr>
              <a:t>ACRONYMS</a:t>
            </a:r>
            <a:endParaRPr lang="en-PH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838200"/>
            <a:ext cx="8458200" cy="533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PH" sz="1800" b="1" dirty="0" smtClean="0"/>
              <a:t>SDS		-Schools Division Superintendent</a:t>
            </a:r>
          </a:p>
          <a:p>
            <a:pPr>
              <a:spcBef>
                <a:spcPts val="600"/>
              </a:spcBef>
            </a:pPr>
            <a:r>
              <a:rPr lang="en-PH" sz="1800" b="1" dirty="0" smtClean="0"/>
              <a:t>DTC		-Division Testing Coordinator</a:t>
            </a:r>
          </a:p>
          <a:p>
            <a:pPr>
              <a:spcBef>
                <a:spcPts val="600"/>
              </a:spcBef>
            </a:pPr>
            <a:r>
              <a:rPr lang="en-PH" sz="1800" b="1" dirty="0" smtClean="0"/>
              <a:t>PSS		-Private School Supervisor</a:t>
            </a:r>
          </a:p>
          <a:p>
            <a:pPr>
              <a:spcBef>
                <a:spcPts val="600"/>
              </a:spcBef>
            </a:pPr>
            <a:r>
              <a:rPr lang="en-PH" sz="1800" b="1" dirty="0" smtClean="0"/>
              <a:t>SH		-School Head</a:t>
            </a:r>
          </a:p>
          <a:p>
            <a:pPr>
              <a:spcBef>
                <a:spcPts val="600"/>
              </a:spcBef>
            </a:pPr>
            <a:r>
              <a:rPr lang="en-PH" sz="1800" b="1" dirty="0" smtClean="0"/>
              <a:t>STC		-School Testing Coordinator</a:t>
            </a:r>
          </a:p>
          <a:p>
            <a:pPr>
              <a:spcBef>
                <a:spcPts val="600"/>
              </a:spcBef>
            </a:pPr>
            <a:r>
              <a:rPr lang="en-PH" sz="1800" b="1" dirty="0" smtClean="0"/>
              <a:t>CE		-Chief Examiner</a:t>
            </a:r>
          </a:p>
          <a:p>
            <a:pPr>
              <a:spcBef>
                <a:spcPts val="600"/>
              </a:spcBef>
            </a:pPr>
            <a:r>
              <a:rPr lang="en-PH" sz="1800" b="1" dirty="0" smtClean="0"/>
              <a:t>RS		-Room Supervisor</a:t>
            </a:r>
          </a:p>
          <a:p>
            <a:pPr>
              <a:spcBef>
                <a:spcPts val="600"/>
              </a:spcBef>
            </a:pPr>
            <a:r>
              <a:rPr lang="en-PH" sz="1800" b="1" dirty="0" smtClean="0"/>
              <a:t>RE		-Room Examiner</a:t>
            </a:r>
          </a:p>
          <a:p>
            <a:pPr>
              <a:spcBef>
                <a:spcPts val="600"/>
              </a:spcBef>
            </a:pPr>
            <a:r>
              <a:rPr lang="en-PH" sz="1800" b="1" dirty="0" smtClean="0"/>
              <a:t>LRN		-Learner Reference Number</a:t>
            </a:r>
            <a:endParaRPr lang="en-PH" sz="1800" b="1" i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PH" sz="1800" b="1" dirty="0" smtClean="0"/>
              <a:t>TMs		-Test Materials</a:t>
            </a:r>
          </a:p>
          <a:p>
            <a:pPr>
              <a:spcBef>
                <a:spcPts val="600"/>
              </a:spcBef>
            </a:pPr>
            <a:r>
              <a:rPr lang="en-PH" sz="1800" b="1" dirty="0" smtClean="0"/>
              <a:t>TB		-Test Booklet</a:t>
            </a:r>
          </a:p>
          <a:p>
            <a:pPr>
              <a:spcBef>
                <a:spcPts val="600"/>
              </a:spcBef>
            </a:pPr>
            <a:r>
              <a:rPr lang="en-PH" sz="1800" b="1" dirty="0" smtClean="0"/>
              <a:t>SAS		-</a:t>
            </a:r>
            <a:r>
              <a:rPr lang="en-PH" sz="1800" b="1" dirty="0" err="1" smtClean="0"/>
              <a:t>Scannable</a:t>
            </a:r>
            <a:r>
              <a:rPr lang="en-PH" sz="1800" b="1" dirty="0" smtClean="0"/>
              <a:t>  Answer Sheet</a:t>
            </a:r>
          </a:p>
          <a:p>
            <a:pPr>
              <a:spcBef>
                <a:spcPts val="600"/>
              </a:spcBef>
            </a:pPr>
            <a:r>
              <a:rPr lang="en-PH" sz="1800" b="1" dirty="0" smtClean="0"/>
              <a:t>EH		-Examiner’s Handbook</a:t>
            </a:r>
          </a:p>
          <a:p>
            <a:pPr>
              <a:spcBef>
                <a:spcPts val="600"/>
              </a:spcBef>
            </a:pPr>
            <a:r>
              <a:rPr lang="en-PH" sz="1800" b="1" dirty="0" smtClean="0"/>
              <a:t>SSH		-</a:t>
            </a:r>
            <a:r>
              <a:rPr lang="en-PH" sz="1800" b="1" dirty="0" err="1" smtClean="0"/>
              <a:t>Scannable</a:t>
            </a:r>
            <a:r>
              <a:rPr lang="en-PH" sz="1800" b="1" dirty="0" smtClean="0"/>
              <a:t> School Header</a:t>
            </a:r>
          </a:p>
          <a:p>
            <a:pPr>
              <a:spcBef>
                <a:spcPts val="600"/>
              </a:spcBef>
            </a:pPr>
            <a:r>
              <a:rPr lang="en-PH" sz="1800" b="1" dirty="0" smtClean="0"/>
              <a:t>ETRE		-Examiner’s Transmittal Report Envelope</a:t>
            </a:r>
          </a:p>
          <a:p>
            <a:pPr>
              <a:spcBef>
                <a:spcPts val="600"/>
              </a:spcBef>
            </a:pPr>
            <a:r>
              <a:rPr lang="en-PH" sz="1800" b="1" dirty="0" smtClean="0"/>
              <a:t>CETRE		-Chief Examiner’s Transmittal Report Envelope</a:t>
            </a:r>
          </a:p>
          <a:p>
            <a:pPr>
              <a:spcBef>
                <a:spcPts val="600"/>
              </a:spcBef>
            </a:pPr>
            <a:r>
              <a:rPr lang="en-PH" sz="1800" b="1" dirty="0" smtClean="0"/>
              <a:t>COR		-Certificate of Rating</a:t>
            </a:r>
            <a:endParaRPr lang="en-PH" sz="1600" b="1" dirty="0" smtClean="0"/>
          </a:p>
          <a:p>
            <a:pPr>
              <a:spcBef>
                <a:spcPts val="600"/>
              </a:spcBef>
            </a:pPr>
            <a:endParaRPr lang="fil-PH" sz="1600" b="1" dirty="0"/>
          </a:p>
        </p:txBody>
      </p:sp>
    </p:spTree>
    <p:extLst>
      <p:ext uri="{BB962C8B-B14F-4D97-AF65-F5344CB8AC3E}">
        <p14:creationId xmlns:p14="http://schemas.microsoft.com/office/powerpoint/2010/main" val="159278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8686799" cy="4953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PH" dirty="0" smtClean="0"/>
              <a:t>I. </a:t>
            </a:r>
            <a:r>
              <a:rPr lang="fil-PH" b="1" dirty="0" smtClean="0"/>
              <a:t>Test </a:t>
            </a:r>
            <a:r>
              <a:rPr lang="fil-PH" b="1" dirty="0"/>
              <a:t>Booklets.</a:t>
            </a:r>
            <a:r>
              <a:rPr lang="fil-PH" dirty="0"/>
              <a:t> There shall be two (2) booklets for NCAE: Test Booklets A and B.</a:t>
            </a:r>
            <a:endParaRPr lang="en-PH" dirty="0"/>
          </a:p>
          <a:p>
            <a:endParaRPr lang="en-PH" dirty="0"/>
          </a:p>
          <a:p>
            <a:pPr marL="0" lvl="0" indent="0">
              <a:buNone/>
            </a:pPr>
            <a:r>
              <a:rPr lang="fil-PH" b="1" dirty="0" smtClean="0"/>
              <a:t>	Booklet </a:t>
            </a:r>
            <a:r>
              <a:rPr lang="fil-PH" b="1" dirty="0"/>
              <a:t>A </a:t>
            </a:r>
            <a:r>
              <a:rPr lang="fil-PH" dirty="0"/>
              <a:t>contains the General Directions, Examinee’s </a:t>
            </a:r>
            <a:r>
              <a:rPr lang="fil-PH" dirty="0" smtClean="0"/>
              <a:t>	Descriptive </a:t>
            </a:r>
            <a:r>
              <a:rPr lang="fil-PH" dirty="0"/>
              <a:t>Questionnaire (EDQ), General Scholastic </a:t>
            </a:r>
            <a:r>
              <a:rPr lang="fil-PH" dirty="0" smtClean="0"/>
              <a:t>	Aptitude </a:t>
            </a:r>
            <a:r>
              <a:rPr lang="fil-PH" dirty="0"/>
              <a:t>(GSA), Technical-Vocational-Livelihood and Sports </a:t>
            </a:r>
            <a:r>
              <a:rPr lang="fil-PH" dirty="0" smtClean="0"/>
              <a:t>	subtests</a:t>
            </a:r>
            <a:r>
              <a:rPr lang="fil-PH" dirty="0"/>
              <a:t>.</a:t>
            </a:r>
            <a:endParaRPr lang="en-PH" dirty="0"/>
          </a:p>
          <a:p>
            <a:endParaRPr lang="en-PH" dirty="0"/>
          </a:p>
          <a:p>
            <a:pPr marL="0" lvl="0" indent="0">
              <a:buNone/>
            </a:pPr>
            <a:r>
              <a:rPr lang="fil-PH" b="1" dirty="0" smtClean="0"/>
              <a:t>	Booklet </a:t>
            </a:r>
            <a:r>
              <a:rPr lang="fil-PH" b="1" dirty="0"/>
              <a:t>B </a:t>
            </a:r>
            <a:r>
              <a:rPr lang="fil-PH" dirty="0"/>
              <a:t>contains the Academic Tracks (HUMMS, STEM </a:t>
            </a:r>
            <a:r>
              <a:rPr lang="fil-PH" dirty="0" smtClean="0"/>
              <a:t>	and </a:t>
            </a:r>
            <a:r>
              <a:rPr lang="fil-PH" dirty="0"/>
              <a:t>ABM), Arts and Design and Occupational Interest </a:t>
            </a:r>
            <a:r>
              <a:rPr lang="fil-PH" dirty="0" smtClean="0"/>
              <a:t>	Inventory </a:t>
            </a:r>
            <a:r>
              <a:rPr lang="fil-PH" dirty="0"/>
              <a:t>subtests.</a:t>
            </a:r>
            <a:endParaRPr lang="en-PH" dirty="0"/>
          </a:p>
          <a:p>
            <a:endParaRPr lang="en-P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Allocation of Test Materials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50754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438400"/>
            <a:ext cx="7408333" cy="3581400"/>
          </a:xfrm>
        </p:spPr>
        <p:txBody>
          <a:bodyPr/>
          <a:lstStyle/>
          <a:p>
            <a:pPr marL="0" lvl="0" indent="0">
              <a:buNone/>
            </a:pPr>
            <a:r>
              <a:rPr lang="fil-PH" b="1" dirty="0" smtClean="0"/>
              <a:t>II. Answer </a:t>
            </a:r>
            <a:r>
              <a:rPr lang="fil-PH" b="1" dirty="0"/>
              <a:t>Sheets. </a:t>
            </a:r>
            <a:r>
              <a:rPr lang="fil-PH" dirty="0"/>
              <a:t>The examinees shall use scannable Answer Sheets designed specifically for NCAE. </a:t>
            </a:r>
            <a:endParaRPr lang="en-PH" dirty="0"/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fil-PH" b="1" u="sng" dirty="0"/>
              <a:t>IMPORTANT: Every examinee must receive two sheets of AS with the same serial number- one for Day 1 and the other for Day 2. The RE must check that the serial numbers of the two sheets are identical.</a:t>
            </a:r>
            <a:endParaRPr lang="en-PH" dirty="0"/>
          </a:p>
          <a:p>
            <a:endParaRPr lang="en-P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3121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Board Work</a:t>
            </a:r>
            <a:endParaRPr lang="en-P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1"/>
            <a:ext cx="8915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30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Board Work</a:t>
            </a:r>
            <a:endParaRPr lang="en-P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839200" cy="541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7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PH" dirty="0"/>
              <a:t>On the Storage of Examiner’s Handbook and Replicas of Name Grid</a:t>
            </a:r>
            <a:br>
              <a:rPr lang="en-PH" dirty="0"/>
            </a:br>
            <a:endParaRPr lang="en-PH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PH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8153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42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91600" cy="613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0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458200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1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" y="12290"/>
            <a:ext cx="8229600" cy="1252728"/>
          </a:xfrm>
        </p:spPr>
        <p:txBody>
          <a:bodyPr/>
          <a:lstStyle/>
          <a:p>
            <a:r>
              <a:rPr lang="en-PH" dirty="0" smtClean="0"/>
              <a:t>FORM 1</a:t>
            </a:r>
            <a:endParaRPr lang="en-P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9067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83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/>
          <a:lstStyle/>
          <a:p>
            <a:r>
              <a:rPr lang="en-PH" dirty="0" smtClean="0"/>
              <a:t>FORM 2</a:t>
            </a:r>
            <a:endParaRPr lang="en-P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01685"/>
            <a:ext cx="8686800" cy="562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3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252728"/>
          </a:xfrm>
        </p:spPr>
        <p:txBody>
          <a:bodyPr/>
          <a:lstStyle/>
          <a:p>
            <a:r>
              <a:rPr lang="en-PH" dirty="0" smtClean="0"/>
              <a:t>FORM 3</a:t>
            </a:r>
            <a:endParaRPr lang="en-P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90613"/>
            <a:ext cx="8763000" cy="561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41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10497" y="3048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fil-PH" dirty="0" smtClean="0"/>
              <a:t>Responsibilities of the Testing Staff</a:t>
            </a:r>
            <a:endParaRPr lang="fil-PH" dirty="0"/>
          </a:p>
        </p:txBody>
      </p:sp>
      <p:sp>
        <p:nvSpPr>
          <p:cNvPr id="5" name="Rectangle 4"/>
          <p:cNvSpPr/>
          <p:nvPr/>
        </p:nvSpPr>
        <p:spPr>
          <a:xfrm>
            <a:off x="838199" y="3029634"/>
            <a:ext cx="73432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il-PH" sz="3600" b="1" dirty="0"/>
              <a:t>The Chief Examiner’s (CE) Workflow</a:t>
            </a:r>
            <a:endParaRPr lang="en-PH" sz="3600" dirty="0"/>
          </a:p>
        </p:txBody>
      </p:sp>
    </p:spTree>
    <p:extLst>
      <p:ext uri="{BB962C8B-B14F-4D97-AF65-F5344CB8AC3E}">
        <p14:creationId xmlns:p14="http://schemas.microsoft.com/office/powerpoint/2010/main" val="27544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/>
          <a:lstStyle/>
          <a:p>
            <a:r>
              <a:rPr lang="en-PH" dirty="0" smtClean="0"/>
              <a:t>FORM 4</a:t>
            </a:r>
            <a:endParaRPr lang="en-PH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83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/>
          <a:lstStyle/>
          <a:p>
            <a:r>
              <a:rPr lang="en-PH" dirty="0" smtClean="0"/>
              <a:t>Forms 5 and 6</a:t>
            </a:r>
            <a:endParaRPr lang="en-PH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8915400" cy="571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20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039"/>
            <a:ext cx="8229600" cy="1252728"/>
          </a:xfrm>
        </p:spPr>
        <p:txBody>
          <a:bodyPr/>
          <a:lstStyle/>
          <a:p>
            <a:r>
              <a:rPr lang="en-PH" dirty="0" smtClean="0"/>
              <a:t>Form 7</a:t>
            </a:r>
            <a:endParaRPr lang="en-PH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6313"/>
            <a:ext cx="9067800" cy="588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22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/>
          <a:lstStyle/>
          <a:p>
            <a:r>
              <a:rPr lang="en-PH" dirty="0" smtClean="0"/>
              <a:t>ETRE</a:t>
            </a:r>
            <a:endParaRPr lang="en-PH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90613"/>
            <a:ext cx="8763000" cy="576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9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/>
          <a:lstStyle/>
          <a:p>
            <a:r>
              <a:rPr lang="en-PH" dirty="0" smtClean="0"/>
              <a:t>CETRE</a:t>
            </a:r>
            <a:endParaRPr lang="en-PH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9995"/>
            <a:ext cx="91440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54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290"/>
            <a:ext cx="8229600" cy="125272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PH" dirty="0" smtClean="0">
                <a:solidFill>
                  <a:schemeClr val="tx1"/>
                </a:solidFill>
              </a:rPr>
              <a:t>The Forwarder of the Test Materials</a:t>
            </a:r>
            <a:endParaRPr lang="en-PH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763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75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839199" cy="518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9665" y="29497"/>
            <a:ext cx="8229600" cy="125272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PH" dirty="0" smtClean="0">
                <a:solidFill>
                  <a:schemeClr val="tx1"/>
                </a:solidFill>
              </a:rPr>
              <a:t>The Forwarder of the Test Materials</a:t>
            </a:r>
            <a:endParaRPr lang="en-P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3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47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64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16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1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Rectangle 3"/>
          <p:cNvSpPr/>
          <p:nvPr/>
        </p:nvSpPr>
        <p:spPr>
          <a:xfrm>
            <a:off x="838199" y="3029634"/>
            <a:ext cx="74923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il-PH" sz="3600" b="1" dirty="0"/>
              <a:t>The </a:t>
            </a:r>
            <a:r>
              <a:rPr lang="fil-PH" sz="3600" b="1" dirty="0" smtClean="0"/>
              <a:t>Room </a:t>
            </a:r>
            <a:r>
              <a:rPr lang="fil-PH" sz="3600" b="1" dirty="0"/>
              <a:t>Examiner’s </a:t>
            </a:r>
            <a:r>
              <a:rPr lang="fil-PH" sz="3600" b="1" dirty="0" smtClean="0"/>
              <a:t>(RE</a:t>
            </a:r>
            <a:r>
              <a:rPr lang="fil-PH" sz="3600" b="1" dirty="0"/>
              <a:t>) Workflow</a:t>
            </a:r>
            <a:endParaRPr lang="en-PH" sz="3600" dirty="0"/>
          </a:p>
        </p:txBody>
      </p:sp>
    </p:spTree>
    <p:extLst>
      <p:ext uri="{BB962C8B-B14F-4D97-AF65-F5344CB8AC3E}">
        <p14:creationId xmlns:p14="http://schemas.microsoft.com/office/powerpoint/2010/main" val="275645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3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916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2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199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8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fil-PH" dirty="0" smtClean="0"/>
              <a:t>The Enrolment Data, School ID and Learner Reference Number</a:t>
            </a:r>
            <a:endParaRPr lang="fil-P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43150"/>
            <a:ext cx="899160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89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358</TotalTime>
  <Words>160</Words>
  <Application>Microsoft Office PowerPoint</Application>
  <PresentationFormat>On-screen Show (4:3)</PresentationFormat>
  <Paragraphs>45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Candara</vt:lpstr>
      <vt:lpstr>Symbol</vt:lpstr>
      <vt:lpstr>Waveform</vt:lpstr>
      <vt:lpstr>2016 NCAE  Test Administration Guidelines</vt:lpstr>
      <vt:lpstr>ACRONYMS</vt:lpstr>
      <vt:lpstr>Responsibilities of the Testing Staff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Enrolment Data, School ID and Learner Reference Number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Allocation of Test Materials</vt:lpstr>
      <vt:lpstr>PowerPoint Presentation</vt:lpstr>
      <vt:lpstr>Board Work</vt:lpstr>
      <vt:lpstr>Board Work</vt:lpstr>
      <vt:lpstr>On the Storage of Examiner’s Handbook and Replicas of Name Grid </vt:lpstr>
      <vt:lpstr>PowerPoint Presentation</vt:lpstr>
      <vt:lpstr>PowerPoint Presentation</vt:lpstr>
      <vt:lpstr>FORM 1</vt:lpstr>
      <vt:lpstr>FORM 2</vt:lpstr>
      <vt:lpstr>FORM 3</vt:lpstr>
      <vt:lpstr>FORM 4</vt:lpstr>
      <vt:lpstr>Forms 5 and 6</vt:lpstr>
      <vt:lpstr>Form 7</vt:lpstr>
      <vt:lpstr>ETRE</vt:lpstr>
      <vt:lpstr>CETRE</vt:lpstr>
      <vt:lpstr>The Forwarder of the Test Materials</vt:lpstr>
      <vt:lpstr>The Forwarder of the Test Materials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NCAE  Test Administration Guidelines</dc:title>
  <dc:creator>DepEd</dc:creator>
  <cp:lastModifiedBy>intel</cp:lastModifiedBy>
  <cp:revision>17</cp:revision>
  <dcterms:created xsi:type="dcterms:W3CDTF">2016-09-07T02:22:22Z</dcterms:created>
  <dcterms:modified xsi:type="dcterms:W3CDTF">2017-08-29T04:23:50Z</dcterms:modified>
</cp:coreProperties>
</file>