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82" r:id="rId11"/>
    <p:sldId id="266" r:id="rId12"/>
    <p:sldId id="267" r:id="rId13"/>
    <p:sldId id="281" r:id="rId14"/>
    <p:sldId id="268" r:id="rId15"/>
    <p:sldId id="269" r:id="rId16"/>
    <p:sldId id="270" r:id="rId17"/>
    <p:sldId id="272" r:id="rId18"/>
    <p:sldId id="273" r:id="rId19"/>
    <p:sldId id="271" r:id="rId20"/>
    <p:sldId id="275" r:id="rId21"/>
    <p:sldId id="274" r:id="rId22"/>
    <p:sldId id="276" r:id="rId23"/>
    <p:sldId id="277" r:id="rId24"/>
    <p:sldId id="278" r:id="rId25"/>
    <p:sldId id="279" r:id="rId26"/>
  </p:sldIdLst>
  <p:sldSz cx="9144000" cy="6858000" type="screen4x3"/>
  <p:notesSz cx="6813550" cy="9945688"/>
  <p:defaultTextStyle>
    <a:defPPr>
      <a:defRPr lang="fil-P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26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44" autoAdjust="0"/>
    <p:restoredTop sz="94660"/>
  </p:normalViewPr>
  <p:slideViewPr>
    <p:cSldViewPr>
      <p:cViewPr varScale="1">
        <p:scale>
          <a:sx n="70" d="100"/>
          <a:sy n="70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538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l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9435" y="0"/>
            <a:ext cx="2952538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1B211-926E-44E0-B3CB-725005B4FF9C}" type="datetimeFigureOut">
              <a:rPr lang="fil-PH" smtClean="0"/>
              <a:pPr/>
              <a:t>8/28/2017</a:t>
            </a:fld>
            <a:endParaRPr lang="fil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l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355" y="4724202"/>
            <a:ext cx="545084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l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52538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l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9435" y="9446678"/>
            <a:ext cx="2952538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EDC507-9886-4B0A-93AC-A84EB07A4969}" type="slidenum">
              <a:rPr lang="fil-PH" smtClean="0"/>
              <a:pPr/>
              <a:t>‹#›</a:t>
            </a:fld>
            <a:endParaRPr lang="fil-PH"/>
          </a:p>
        </p:txBody>
      </p:sp>
    </p:spTree>
    <p:extLst>
      <p:ext uri="{BB962C8B-B14F-4D97-AF65-F5344CB8AC3E}">
        <p14:creationId xmlns:p14="http://schemas.microsoft.com/office/powerpoint/2010/main" val="2352722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l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DC507-9886-4B0A-93AC-A84EB07A4969}" type="slidenum">
              <a:rPr lang="fil-PH" smtClean="0"/>
              <a:pPr/>
              <a:t>1</a:t>
            </a:fld>
            <a:endParaRPr lang="fil-PH"/>
          </a:p>
        </p:txBody>
      </p:sp>
    </p:spTree>
    <p:extLst>
      <p:ext uri="{BB962C8B-B14F-4D97-AF65-F5344CB8AC3E}">
        <p14:creationId xmlns:p14="http://schemas.microsoft.com/office/powerpoint/2010/main" val="1908330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l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DC507-9886-4B0A-93AC-A84EB07A4969}" type="slidenum">
              <a:rPr lang="fil-PH" smtClean="0"/>
              <a:pPr/>
              <a:t>4</a:t>
            </a:fld>
            <a:endParaRPr lang="fil-PH"/>
          </a:p>
        </p:txBody>
      </p:sp>
    </p:spTree>
    <p:extLst>
      <p:ext uri="{BB962C8B-B14F-4D97-AF65-F5344CB8AC3E}">
        <p14:creationId xmlns:p14="http://schemas.microsoft.com/office/powerpoint/2010/main" val="537566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l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DC507-9886-4B0A-93AC-A84EB07A4969}" type="slidenum">
              <a:rPr lang="fil-PH" smtClean="0"/>
              <a:pPr/>
              <a:t>24</a:t>
            </a:fld>
            <a:endParaRPr lang="fil-PH"/>
          </a:p>
        </p:txBody>
      </p:sp>
    </p:spTree>
    <p:extLst>
      <p:ext uri="{BB962C8B-B14F-4D97-AF65-F5344CB8AC3E}">
        <p14:creationId xmlns:p14="http://schemas.microsoft.com/office/powerpoint/2010/main" val="3079900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93CC0-8F82-400C-9819-2D9E1F9C8B4E}" type="datetimeFigureOut">
              <a:rPr lang="fil-PH" smtClean="0"/>
              <a:pPr/>
              <a:t>8/28/2017</a:t>
            </a:fld>
            <a:endParaRPr lang="fil-PH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l-P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7B36F-80A9-489C-B000-B9346493A83A}" type="slidenum">
              <a:rPr lang="fil-PH" smtClean="0"/>
              <a:pPr/>
              <a:t>‹#›</a:t>
            </a:fld>
            <a:endParaRPr lang="fil-PH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93CC0-8F82-400C-9819-2D9E1F9C8B4E}" type="datetimeFigureOut">
              <a:rPr lang="fil-PH" smtClean="0"/>
              <a:pPr/>
              <a:t>8/28/2017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7B36F-80A9-489C-B000-B9346493A83A}" type="slidenum">
              <a:rPr lang="fil-PH" smtClean="0"/>
              <a:pPr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93CC0-8F82-400C-9819-2D9E1F9C8B4E}" type="datetimeFigureOut">
              <a:rPr lang="fil-PH" smtClean="0"/>
              <a:pPr/>
              <a:t>8/28/2017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7B36F-80A9-489C-B000-B9346493A83A}" type="slidenum">
              <a:rPr lang="fil-PH" smtClean="0"/>
              <a:pPr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93CC0-8F82-400C-9819-2D9E1F9C8B4E}" type="datetimeFigureOut">
              <a:rPr lang="fil-PH" smtClean="0"/>
              <a:pPr/>
              <a:t>8/28/2017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7B36F-80A9-489C-B000-B9346493A83A}" type="slidenum">
              <a:rPr lang="fil-PH" smtClean="0"/>
              <a:pPr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93CC0-8F82-400C-9819-2D9E1F9C8B4E}" type="datetimeFigureOut">
              <a:rPr lang="fil-PH" smtClean="0"/>
              <a:pPr/>
              <a:t>8/28/2017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7B36F-80A9-489C-B000-B9346493A83A}" type="slidenum">
              <a:rPr lang="fil-PH" smtClean="0"/>
              <a:pPr/>
              <a:t>‹#›</a:t>
            </a:fld>
            <a:endParaRPr lang="fil-PH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93CC0-8F82-400C-9819-2D9E1F9C8B4E}" type="datetimeFigureOut">
              <a:rPr lang="fil-PH" smtClean="0"/>
              <a:pPr/>
              <a:t>8/28/2017</a:t>
            </a:fld>
            <a:endParaRPr lang="fil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l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7B36F-80A9-489C-B000-B9346493A83A}" type="slidenum">
              <a:rPr lang="fil-PH" smtClean="0"/>
              <a:pPr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93CC0-8F82-400C-9819-2D9E1F9C8B4E}" type="datetimeFigureOut">
              <a:rPr lang="fil-PH" smtClean="0"/>
              <a:pPr/>
              <a:t>8/28/2017</a:t>
            </a:fld>
            <a:endParaRPr lang="fil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l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7B36F-80A9-489C-B000-B9346493A83A}" type="slidenum">
              <a:rPr lang="fil-PH" smtClean="0"/>
              <a:pPr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93CC0-8F82-400C-9819-2D9E1F9C8B4E}" type="datetimeFigureOut">
              <a:rPr lang="fil-PH" smtClean="0"/>
              <a:pPr/>
              <a:t>8/28/2017</a:t>
            </a:fld>
            <a:endParaRPr lang="fil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l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7B36F-80A9-489C-B000-B9346493A83A}" type="slidenum">
              <a:rPr lang="fil-PH" smtClean="0"/>
              <a:pPr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93CC0-8F82-400C-9819-2D9E1F9C8B4E}" type="datetimeFigureOut">
              <a:rPr lang="fil-PH" smtClean="0"/>
              <a:pPr/>
              <a:t>8/28/2017</a:t>
            </a:fld>
            <a:endParaRPr lang="fil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l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7B36F-80A9-489C-B000-B9346493A83A}" type="slidenum">
              <a:rPr lang="fil-PH" smtClean="0"/>
              <a:pPr/>
              <a:t>‹#›</a:t>
            </a:fld>
            <a:endParaRPr lang="fil-PH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93CC0-8F82-400C-9819-2D9E1F9C8B4E}" type="datetimeFigureOut">
              <a:rPr lang="fil-PH" smtClean="0"/>
              <a:pPr/>
              <a:t>8/28/2017</a:t>
            </a:fld>
            <a:endParaRPr lang="fil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l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7B36F-80A9-489C-B000-B9346493A83A}" type="slidenum">
              <a:rPr lang="fil-PH" smtClean="0"/>
              <a:pPr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293CC0-8F82-400C-9819-2D9E1F9C8B4E}" type="datetimeFigureOut">
              <a:rPr lang="fil-PH" smtClean="0"/>
              <a:pPr/>
              <a:t>8/28/2017</a:t>
            </a:fld>
            <a:endParaRPr lang="fil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l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27B36F-80A9-489C-B000-B9346493A83A}" type="slidenum">
              <a:rPr lang="fil-PH" smtClean="0"/>
              <a:pPr/>
              <a:t>‹#›</a:t>
            </a:fld>
            <a:endParaRPr lang="fil-PH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0293CC0-8F82-400C-9819-2D9E1F9C8B4E}" type="datetimeFigureOut">
              <a:rPr lang="fil-PH" smtClean="0"/>
              <a:pPr/>
              <a:t>8/28/2017</a:t>
            </a:fld>
            <a:endParaRPr lang="fil-P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il-PH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927B36F-80A9-489C-B000-B9346493A83A}" type="slidenum">
              <a:rPr lang="fil-PH" smtClean="0"/>
              <a:pPr/>
              <a:t>‹#›</a:t>
            </a:fld>
            <a:endParaRPr lang="fil-PH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EA logo colo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200" y="855025"/>
            <a:ext cx="872273" cy="8781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40075" y="2667000"/>
            <a:ext cx="8001000" cy="1200329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il-PH" sz="3600" b="1" dirty="0" smtClean="0">
                <a:solidFill>
                  <a:srgbClr val="1426AC"/>
                </a:solidFill>
                <a:latin typeface="Mongolian Baiti" pitchFamily="66" charset="0"/>
                <a:cs typeface="Mongolian Baiti" pitchFamily="66" charset="0"/>
              </a:rPr>
              <a:t>Basic Facts on the  </a:t>
            </a:r>
          </a:p>
          <a:p>
            <a:pPr algn="ctr"/>
            <a:r>
              <a:rPr lang="fil-PH" sz="3600" b="1" dirty="0" smtClean="0">
                <a:solidFill>
                  <a:srgbClr val="1426AC"/>
                </a:solidFill>
                <a:latin typeface="Mongolian Baiti" pitchFamily="66" charset="0"/>
                <a:cs typeface="Mongolian Baiti" pitchFamily="66" charset="0"/>
              </a:rPr>
              <a:t>National Career Assessment Examination</a:t>
            </a:r>
            <a:endParaRPr lang="fil-PH" sz="3600" b="1" dirty="0">
              <a:solidFill>
                <a:srgbClr val="1426AC"/>
              </a:solidFill>
              <a:latin typeface="Mongolian Baiti" pitchFamily="66" charset="0"/>
              <a:cs typeface="Mongolian Baiti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95600" y="9906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l-PH" dirty="0" smtClean="0">
                <a:solidFill>
                  <a:srgbClr val="1426AC"/>
                </a:solidFill>
              </a:rPr>
              <a:t>Department of Education</a:t>
            </a:r>
          </a:p>
          <a:p>
            <a:pPr algn="ctr"/>
            <a:r>
              <a:rPr lang="fil-PH" b="1" dirty="0" smtClean="0">
                <a:solidFill>
                  <a:srgbClr val="1426AC"/>
                </a:solidFill>
              </a:rPr>
              <a:t>Bureau of Education Assessment</a:t>
            </a:r>
            <a:endParaRPr lang="fil-PH" b="1" dirty="0">
              <a:solidFill>
                <a:srgbClr val="1426AC"/>
              </a:solidFill>
            </a:endParaRPr>
          </a:p>
        </p:txBody>
      </p:sp>
      <p:pic>
        <p:nvPicPr>
          <p:cNvPr id="2050" name="Picture 2" descr="C:\Users\srlegarte\Pictures\Full_Size_DepEd_Official_Sea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00" y="838200"/>
            <a:ext cx="990600" cy="990600"/>
          </a:xfrm>
          <a:prstGeom prst="rect">
            <a:avLst/>
          </a:prstGeom>
          <a:noFill/>
          <a:ln w="3175" cap="rnd">
            <a:solidFill>
              <a:srgbClr val="FFFFFF"/>
            </a:solidFill>
            <a:prstDash val="sysDot"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590800" y="51143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l-PH" dirty="0" smtClean="0">
                <a:solidFill>
                  <a:srgbClr val="1426AC"/>
                </a:solidFill>
              </a:rPr>
              <a:t>Dr. Nelia V. Benito, CESO IV</a:t>
            </a:r>
          </a:p>
          <a:p>
            <a:pPr algn="ctr"/>
            <a:r>
              <a:rPr lang="fil-PH" dirty="0" smtClean="0">
                <a:solidFill>
                  <a:srgbClr val="1426AC"/>
                </a:solidFill>
              </a:rPr>
              <a:t>Director IV</a:t>
            </a:r>
            <a:endParaRPr lang="fil-PH" dirty="0">
              <a:solidFill>
                <a:srgbClr val="1426A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214" y="0"/>
            <a:ext cx="879978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308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l-PH" dirty="0" smtClean="0">
                <a:solidFill>
                  <a:srgbClr val="1426AC"/>
                </a:solidFill>
              </a:rPr>
              <a:t>Mode of Administration</a:t>
            </a:r>
            <a:endParaRPr lang="fil-PH" dirty="0">
              <a:solidFill>
                <a:srgbClr val="1426A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066800"/>
          </a:xfrm>
        </p:spPr>
        <p:txBody>
          <a:bodyPr/>
          <a:lstStyle/>
          <a:p>
            <a:r>
              <a:rPr lang="fil-PH" dirty="0" smtClean="0"/>
              <a:t>Census will be the mode of administration</a:t>
            </a:r>
            <a:endParaRPr lang="fil-PH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71600" y="2819400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l-PH" sz="4300" dirty="0" smtClean="0">
                <a:solidFill>
                  <a:srgbClr val="1426AC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Schedule </a:t>
            </a:r>
            <a:r>
              <a:rPr kumimoji="0" lang="fil-PH" sz="4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426AC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of Administration</a:t>
            </a:r>
            <a:endParaRPr kumimoji="0" lang="fil-PH" sz="4300" b="0" i="0" u="none" strike="noStrike" kern="1200" cap="none" spc="0" normalizeH="0" baseline="0" noProof="0" dirty="0">
              <a:ln>
                <a:noFill/>
              </a:ln>
              <a:solidFill>
                <a:srgbClr val="1426AC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447800" y="4038600"/>
            <a:ext cx="749808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fil-PH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47800" y="3962400"/>
            <a:ext cx="7498080" cy="10668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fil-PH" sz="3200" dirty="0" smtClean="0"/>
              <a:t>The test shall be administered annually every last Wednesday and Thursday of August.</a:t>
            </a:r>
            <a:endParaRPr kumimoji="0" lang="fil-PH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l-PH" dirty="0" smtClean="0">
                <a:solidFill>
                  <a:srgbClr val="1426AC"/>
                </a:solidFill>
              </a:rPr>
              <a:t>Test Administration Scheme</a:t>
            </a:r>
            <a:endParaRPr lang="fil-PH" dirty="0">
              <a:solidFill>
                <a:srgbClr val="1426AC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28800" y="2057400"/>
          <a:ext cx="6324601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863"/>
                <a:gridCol w="1106805"/>
                <a:gridCol w="4031933"/>
              </a:tblGrid>
              <a:tr h="868194">
                <a:tc>
                  <a:txBody>
                    <a:bodyPr/>
                    <a:lstStyle/>
                    <a:p>
                      <a:pPr algn="ctr"/>
                      <a:r>
                        <a:rPr lang="fil-PH" b="1" dirty="0" smtClean="0"/>
                        <a:t>Day</a:t>
                      </a:r>
                      <a:endParaRPr lang="fil-PH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b="1" dirty="0" smtClean="0"/>
                        <a:t>Booklet Number</a:t>
                      </a:r>
                      <a:endParaRPr lang="fil-PH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b="1" dirty="0" smtClean="0"/>
                        <a:t>Test Domain</a:t>
                      </a:r>
                      <a:endParaRPr lang="fil-PH" b="1" dirty="0"/>
                    </a:p>
                  </a:txBody>
                  <a:tcPr anchor="ctr"/>
                </a:tc>
              </a:tr>
              <a:tr h="503001">
                <a:tc rowSpan="3">
                  <a:txBody>
                    <a:bodyPr/>
                    <a:lstStyle/>
                    <a:p>
                      <a:pPr algn="ctr"/>
                      <a:r>
                        <a:rPr lang="fil-PH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fil-PH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fil-PH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fil-PH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General-Scholastic</a:t>
                      </a:r>
                      <a:r>
                        <a:rPr lang="fil-PH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Aptitude</a:t>
                      </a:r>
                      <a:endParaRPr lang="fil-PH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03001">
                <a:tc vMerge="1">
                  <a:txBody>
                    <a:bodyPr/>
                    <a:lstStyle/>
                    <a:p>
                      <a:endParaRPr lang="fil-P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Technical-Vocational-Livelihood</a:t>
                      </a:r>
                      <a:endParaRPr lang="fil-PH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03001">
                <a:tc vMerge="1">
                  <a:txBody>
                    <a:bodyPr/>
                    <a:lstStyle/>
                    <a:p>
                      <a:endParaRPr lang="fil-P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Sports</a:t>
                      </a:r>
                      <a:endParaRPr lang="fil-PH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03001">
                <a:tc rowSpan="3">
                  <a:txBody>
                    <a:bodyPr/>
                    <a:lstStyle/>
                    <a:p>
                      <a:pPr algn="ctr"/>
                      <a:r>
                        <a:rPr lang="fil-PH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fil-PH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fil-PH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fil-PH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Academe</a:t>
                      </a:r>
                      <a:endParaRPr lang="fil-PH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03001">
                <a:tc vMerge="1">
                  <a:txBody>
                    <a:bodyPr/>
                    <a:lstStyle/>
                    <a:p>
                      <a:endParaRPr lang="fil-P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Occupational Interest</a:t>
                      </a:r>
                      <a:endParaRPr lang="fil-PH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03001">
                <a:tc vMerge="1">
                  <a:txBody>
                    <a:bodyPr/>
                    <a:lstStyle/>
                    <a:p>
                      <a:endParaRPr lang="fil-P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l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l-PH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Arts</a:t>
                      </a:r>
                      <a:r>
                        <a:rPr lang="fil-PH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and Design</a:t>
                      </a:r>
                      <a:endParaRPr lang="fil-PH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76400" y="1447800"/>
            <a:ext cx="624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il-PH" sz="2400" dirty="0" smtClean="0">
                <a:solidFill>
                  <a:srgbClr val="1426AC"/>
                </a:solidFill>
              </a:rPr>
              <a:t>The test shall be administered in two days</a:t>
            </a:r>
            <a:r>
              <a:rPr lang="fil-PH" dirty="0" smtClean="0"/>
              <a:t>.</a:t>
            </a:r>
            <a:endParaRPr lang="fil-P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924800" cy="1143000"/>
          </a:xfrm>
        </p:spPr>
        <p:txBody>
          <a:bodyPr>
            <a:noAutofit/>
          </a:bodyPr>
          <a:lstStyle/>
          <a:p>
            <a:r>
              <a:rPr lang="fil-PH" sz="3200" dirty="0" smtClean="0">
                <a:solidFill>
                  <a:srgbClr val="1426AC"/>
                </a:solidFill>
              </a:rPr>
              <a:t>Number of Examinees per Testing Room</a:t>
            </a:r>
            <a:endParaRPr lang="fil-PH" sz="3200" dirty="0">
              <a:solidFill>
                <a:srgbClr val="1426A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il-PH" dirty="0" smtClean="0">
                <a:solidFill>
                  <a:srgbClr val="1426AC"/>
                </a:solidFill>
              </a:rPr>
              <a:t> 30 examinees per room</a:t>
            </a:r>
          </a:p>
          <a:p>
            <a:pPr>
              <a:buFont typeface="Wingdings" pitchFamily="2" charset="2"/>
              <a:buChar char="Ø"/>
            </a:pPr>
            <a:r>
              <a:rPr lang="fil-PH" dirty="0" smtClean="0">
                <a:solidFill>
                  <a:srgbClr val="1426AC"/>
                </a:solidFill>
              </a:rPr>
              <a:t>Alphabetically arranged regardless of gender</a:t>
            </a:r>
            <a:endParaRPr lang="fil-PH" dirty="0">
              <a:solidFill>
                <a:srgbClr val="1426A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7498080" cy="1143000"/>
          </a:xfrm>
        </p:spPr>
        <p:txBody>
          <a:bodyPr/>
          <a:lstStyle/>
          <a:p>
            <a:r>
              <a:rPr lang="fil-PH" dirty="0" smtClean="0">
                <a:solidFill>
                  <a:srgbClr val="1426AC"/>
                </a:solidFill>
              </a:rPr>
              <a:t>Test Results Interpretation</a:t>
            </a:r>
            <a:endParaRPr lang="fil-PH" dirty="0">
              <a:solidFill>
                <a:srgbClr val="1426A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498080" cy="4495800"/>
          </a:xfrm>
        </p:spPr>
        <p:txBody>
          <a:bodyPr>
            <a:normAutofit/>
          </a:bodyPr>
          <a:lstStyle/>
          <a:p>
            <a:r>
              <a:rPr lang="fil-PH" dirty="0" smtClean="0"/>
              <a:t>Test results shall be recommendatory.</a:t>
            </a:r>
          </a:p>
          <a:p>
            <a:pPr>
              <a:buNone/>
            </a:pPr>
            <a:endParaRPr lang="fil-PH" sz="1800" dirty="0" smtClean="0"/>
          </a:p>
          <a:p>
            <a:r>
              <a:rPr lang="fil-PH" dirty="0" smtClean="0"/>
              <a:t>The career choice of the student based on his/her aptitude and occupational interest shall prevail as facilitated by the guidance counselor/teacher and as guided by the trends in the labor market.</a:t>
            </a:r>
          </a:p>
          <a:p>
            <a:endParaRPr lang="fil-PH" dirty="0" smtClean="0"/>
          </a:p>
          <a:p>
            <a:endParaRPr lang="fil-P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l-PH" dirty="0" smtClean="0">
                <a:solidFill>
                  <a:srgbClr val="1426AC"/>
                </a:solidFill>
              </a:rPr>
              <a:t>Test Results Utilization</a:t>
            </a:r>
            <a:endParaRPr lang="fil-PH" dirty="0">
              <a:solidFill>
                <a:srgbClr val="1426A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fil-PH" dirty="0" smtClean="0"/>
              <a:t>Reporting and interpretation of the results shall be used in career advocacy, career guidance and homeroom guidance.</a:t>
            </a:r>
          </a:p>
          <a:p>
            <a:pPr marL="514350" indent="-514350">
              <a:buNone/>
            </a:pPr>
            <a:endParaRPr lang="fil-PH" sz="1600" dirty="0" smtClean="0"/>
          </a:p>
          <a:p>
            <a:pPr marL="514350" indent="-514350"/>
            <a:r>
              <a:rPr lang="fil-PH" dirty="0" smtClean="0"/>
              <a:t>It can be used for entry assessment to the specific Senior High School (SHS) tracks/strands in all public and private schools.</a:t>
            </a:r>
          </a:p>
          <a:p>
            <a:endParaRPr lang="fil-P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04800"/>
            <a:ext cx="7574280" cy="6096000"/>
          </a:xfrm>
        </p:spPr>
        <p:txBody>
          <a:bodyPr>
            <a:normAutofit fontScale="92500" lnSpcReduction="10000"/>
          </a:bodyPr>
          <a:lstStyle/>
          <a:p>
            <a:r>
              <a:rPr lang="fil-PH" dirty="0" smtClean="0"/>
              <a:t>Prior to entering SHS, the aptitude of students in select programs shall be measured in order to ensure that they have the potential to complete the program.</a:t>
            </a:r>
          </a:p>
          <a:p>
            <a:pPr>
              <a:buNone/>
            </a:pPr>
            <a:endParaRPr lang="fil-PH" sz="1600" dirty="0" smtClean="0"/>
          </a:p>
          <a:p>
            <a:r>
              <a:rPr lang="fil-PH" dirty="0" smtClean="0"/>
              <a:t>The Certificate of Ratings (CORs) shall include a report on the students’ General Scholastic Aptitude, Occupational Interest Inventory (with first and second preferences), and the track they opt to pursue vis-a-vis their aptitude in the SHS tracks.</a:t>
            </a:r>
          </a:p>
          <a:p>
            <a:pPr>
              <a:buNone/>
            </a:pPr>
            <a:endParaRPr lang="fil-PH" sz="1500" dirty="0" smtClean="0"/>
          </a:p>
          <a:p>
            <a:r>
              <a:rPr lang="fil-PH" dirty="0" smtClean="0"/>
              <a:t>Results shall be </a:t>
            </a:r>
            <a:r>
              <a:rPr lang="fil-PH" u="sng" dirty="0" smtClean="0"/>
              <a:t>reported</a:t>
            </a:r>
            <a:r>
              <a:rPr lang="fil-PH" dirty="0" smtClean="0"/>
              <a:t> in Standard Scores and Percentile Ranks.</a:t>
            </a:r>
          </a:p>
          <a:p>
            <a:pPr>
              <a:buNone/>
            </a:pPr>
            <a:endParaRPr lang="fil-PH" dirty="0" smtClean="0"/>
          </a:p>
          <a:p>
            <a:endParaRPr lang="fil-P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l-PH" dirty="0" smtClean="0">
                <a:solidFill>
                  <a:srgbClr val="1426AC"/>
                </a:solidFill>
              </a:rPr>
              <a:t>Cut-Off Score</a:t>
            </a:r>
            <a:endParaRPr lang="fil-PH" dirty="0">
              <a:solidFill>
                <a:srgbClr val="1426A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l-PH" dirty="0" smtClean="0"/>
              <a:t>There is a </a:t>
            </a:r>
            <a:r>
              <a:rPr lang="fil-PH" b="1" dirty="0" smtClean="0"/>
              <a:t>required</a:t>
            </a:r>
            <a:r>
              <a:rPr lang="fil-PH" dirty="0" smtClean="0"/>
              <a:t> cut-off score for students who wish to enroll in the Science,  Technology, Engineering, and Mathematics (STEM) Strand.</a:t>
            </a:r>
          </a:p>
          <a:p>
            <a:pPr>
              <a:buNone/>
            </a:pPr>
            <a:endParaRPr lang="fil-PH" sz="1700" dirty="0" smtClean="0"/>
          </a:p>
          <a:p>
            <a:r>
              <a:rPr lang="fil-PH" dirty="0" smtClean="0"/>
              <a:t>The final grade both in Science and Math in Grade 10 should be 85 and above.</a:t>
            </a:r>
          </a:p>
          <a:p>
            <a:pPr>
              <a:buNone/>
            </a:pPr>
            <a:endParaRPr lang="fil-PH" sz="1200" dirty="0" smtClean="0"/>
          </a:p>
          <a:p>
            <a:r>
              <a:rPr lang="fil-PH" dirty="0" smtClean="0"/>
              <a:t>Learners should also have at least a percentile rank of </a:t>
            </a:r>
            <a:r>
              <a:rPr lang="fil-PH" u="sng" dirty="0" smtClean="0"/>
              <a:t>86 and above </a:t>
            </a:r>
            <a:r>
              <a:rPr lang="fil-PH" dirty="0" smtClean="0"/>
              <a:t>in the STEM subtest.</a:t>
            </a:r>
          </a:p>
          <a:p>
            <a:endParaRPr lang="fil-P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838200"/>
            <a:ext cx="7498080" cy="4800600"/>
          </a:xfrm>
        </p:spPr>
        <p:txBody>
          <a:bodyPr/>
          <a:lstStyle/>
          <a:p>
            <a:r>
              <a:rPr lang="fil-PH" dirty="0" smtClean="0"/>
              <a:t>However, there will be </a:t>
            </a:r>
            <a:r>
              <a:rPr lang="fil-PH" b="1" dirty="0" smtClean="0"/>
              <a:t>no</a:t>
            </a:r>
            <a:r>
              <a:rPr lang="fil-PH" dirty="0" smtClean="0"/>
              <a:t> prescribed cut-off score for the scholastic grades and scores in any subtest for those who desire to enter into the HUMSS and ABM Strands, and the TVL Track.</a:t>
            </a:r>
          </a:p>
          <a:p>
            <a:pPr>
              <a:buNone/>
            </a:pPr>
            <a:endParaRPr lang="fil-P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33600"/>
            <a:ext cx="7498080" cy="1143000"/>
          </a:xfrm>
        </p:spPr>
        <p:txBody>
          <a:bodyPr>
            <a:noAutofit/>
          </a:bodyPr>
          <a:lstStyle/>
          <a:p>
            <a:r>
              <a:rPr lang="fil-PH" sz="3600" dirty="0" smtClean="0">
                <a:solidFill>
                  <a:srgbClr val="1426AC"/>
                </a:solidFill>
              </a:rPr>
              <a:t>Screening of Students </a:t>
            </a:r>
            <a:br>
              <a:rPr lang="fil-PH" sz="3600" dirty="0" smtClean="0">
                <a:solidFill>
                  <a:srgbClr val="1426AC"/>
                </a:solidFill>
              </a:rPr>
            </a:br>
            <a:r>
              <a:rPr lang="fil-PH" sz="3600" dirty="0" smtClean="0">
                <a:solidFill>
                  <a:srgbClr val="1426AC"/>
                </a:solidFill>
              </a:rPr>
              <a:t>(Sports,  Arts and Design Tracks)</a:t>
            </a:r>
            <a:endParaRPr lang="fil-PH" sz="3600" dirty="0">
              <a:solidFill>
                <a:srgbClr val="1426A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371600"/>
            <a:ext cx="7562088" cy="5026928"/>
          </a:xfrm>
        </p:spPr>
        <p:txBody>
          <a:bodyPr>
            <a:normAutofit fontScale="85000" lnSpcReduction="20000"/>
          </a:bodyPr>
          <a:lstStyle/>
          <a:p>
            <a:r>
              <a:rPr lang="fil-PH" dirty="0" smtClean="0">
                <a:solidFill>
                  <a:srgbClr val="1426AC"/>
                </a:solidFill>
              </a:rPr>
              <a:t>There will be two screenings for students who wish to enroll in the Sports and Arts and Design Tracks.</a:t>
            </a:r>
          </a:p>
          <a:p>
            <a:pPr>
              <a:buNone/>
            </a:pPr>
            <a:endParaRPr lang="fil-PH" sz="1600" dirty="0" smtClean="0">
              <a:solidFill>
                <a:srgbClr val="1426AC"/>
              </a:solidFill>
            </a:endParaRPr>
          </a:p>
          <a:p>
            <a:r>
              <a:rPr lang="fil-PH" dirty="0" smtClean="0">
                <a:solidFill>
                  <a:srgbClr val="1426AC"/>
                </a:solidFill>
              </a:rPr>
              <a:t>The first screening will be the results of the NCAE in the corresponding subtests.  Aptitude should be at least a percentile rank of </a:t>
            </a:r>
            <a:r>
              <a:rPr lang="fil-PH" u="sng" dirty="0" smtClean="0">
                <a:solidFill>
                  <a:srgbClr val="1426AC"/>
                </a:solidFill>
              </a:rPr>
              <a:t>51 and above</a:t>
            </a:r>
            <a:r>
              <a:rPr lang="fil-PH" dirty="0" smtClean="0">
                <a:solidFill>
                  <a:srgbClr val="1426AC"/>
                </a:solidFill>
              </a:rPr>
              <a:t>.</a:t>
            </a:r>
          </a:p>
          <a:p>
            <a:r>
              <a:rPr lang="fil-PH" dirty="0" smtClean="0">
                <a:solidFill>
                  <a:srgbClr val="1426AC"/>
                </a:solidFill>
              </a:rPr>
              <a:t>The second screening for the </a:t>
            </a:r>
            <a:r>
              <a:rPr lang="fil-PH" u="sng" dirty="0" smtClean="0">
                <a:solidFill>
                  <a:srgbClr val="1426AC"/>
                </a:solidFill>
              </a:rPr>
              <a:t>Sports Track </a:t>
            </a:r>
            <a:r>
              <a:rPr lang="fil-PH" dirty="0" smtClean="0">
                <a:solidFill>
                  <a:srgbClr val="1426AC"/>
                </a:solidFill>
              </a:rPr>
              <a:t>will be done through skills-related fitness tests, while for the </a:t>
            </a:r>
            <a:r>
              <a:rPr lang="fil-PH" u="sng" dirty="0" smtClean="0">
                <a:solidFill>
                  <a:srgbClr val="1426AC"/>
                </a:solidFill>
              </a:rPr>
              <a:t>Arts and Design Track,</a:t>
            </a:r>
            <a:r>
              <a:rPr lang="fil-PH" dirty="0" smtClean="0">
                <a:solidFill>
                  <a:srgbClr val="1426AC"/>
                </a:solidFill>
              </a:rPr>
              <a:t> it will be through a performance and skills assessment.  Both screenings will be administered by the accepting schools.</a:t>
            </a:r>
          </a:p>
          <a:p>
            <a:endParaRPr lang="fil-P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8834" y="0"/>
            <a:ext cx="3807966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74311" y="0"/>
            <a:ext cx="4369689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295400" y="60198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fil-PH" b="1" dirty="0" smtClean="0">
                <a:solidFill>
                  <a:srgbClr val="1426AC"/>
                </a:solidFill>
              </a:rPr>
              <a:t> DepED Order 55, s. 2016,  Section 4 – Career Assessment</a:t>
            </a:r>
            <a:endParaRPr lang="fil-PH" b="1" dirty="0">
              <a:solidFill>
                <a:srgbClr val="1426A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9144000" cy="487362"/>
          </a:xfrm>
        </p:spPr>
        <p:txBody>
          <a:bodyPr>
            <a:noAutofit/>
          </a:bodyPr>
          <a:lstStyle/>
          <a:p>
            <a:r>
              <a:rPr lang="fil-PH" sz="2000" dirty="0" smtClean="0">
                <a:solidFill>
                  <a:srgbClr val="1426A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Table 1. Criteria for entry to senior high school (SHS) tracks/strands</a:t>
            </a:r>
            <a:endParaRPr lang="fil-PH" sz="2000" dirty="0">
              <a:solidFill>
                <a:srgbClr val="1426A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20625" y="685801"/>
          <a:ext cx="8610600" cy="4983479"/>
        </p:xfrm>
        <a:graphic>
          <a:graphicData uri="http://schemas.openxmlformats.org/drawingml/2006/table">
            <a:tbl>
              <a:tblPr/>
              <a:tblGrid>
                <a:gridCol w="1265504"/>
                <a:gridCol w="1265504"/>
                <a:gridCol w="1116581"/>
                <a:gridCol w="1096182"/>
                <a:gridCol w="1044869"/>
                <a:gridCol w="780284"/>
                <a:gridCol w="990100"/>
                <a:gridCol w="1051576"/>
              </a:tblGrid>
              <a:tr h="23139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Calibri"/>
                          <a:cs typeface="Calibri"/>
                        </a:rPr>
                        <a:t>SHS Tracks/Strands</a:t>
                      </a:r>
                      <a:endParaRPr lang="fil-PH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l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l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l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l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l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l-PH"/>
                    </a:p>
                  </a:txBody>
                  <a:tcPr/>
                </a:tc>
              </a:tr>
              <a:tr h="202467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Criteria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Academic Track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l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l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l-P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Calibri"/>
                        </a:rPr>
                        <a:t>Sports Track</a:t>
                      </a:r>
                      <a:endParaRPr lang="fil-PH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Calibri"/>
                        </a:rPr>
                        <a:t>Arts and Design Track</a:t>
                      </a:r>
                      <a:endParaRPr lang="fil-PH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Calibri"/>
                        </a:rPr>
                        <a:t>TVL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Calibri"/>
                        </a:rPr>
                        <a:t>Track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685799">
                <a:tc vMerge="1">
                  <a:txBody>
                    <a:bodyPr/>
                    <a:lstStyle/>
                    <a:p>
                      <a:endParaRPr lang="fil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Calibri"/>
                        </a:rPr>
                        <a:t>STEM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Calibri"/>
                        </a:rPr>
                        <a:t>Strand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Calibri"/>
                        </a:rPr>
                        <a:t>ABM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Calibri"/>
                        </a:rPr>
                        <a:t>Strand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Calibri"/>
                        </a:rPr>
                        <a:t>HUMSS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  <a:ea typeface="Calibri"/>
                          <a:cs typeface="Calibri"/>
                        </a:rPr>
                        <a:t>Strand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General Academic Strand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l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l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l-PH"/>
                    </a:p>
                  </a:txBody>
                  <a:tcPr/>
                </a:tc>
              </a:tr>
              <a:tr h="8098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Scholastic Grades at Grade 10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Final Grade no lower than 85 both in Math and Science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None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None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None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None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None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None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8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Career Examination Results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Percentile rank of 86 and </a:t>
                      </a:r>
                      <a:r>
                        <a:rPr lang="en-US" sz="1400" dirty="0" smtClean="0">
                          <a:latin typeface="Calibri"/>
                          <a:ea typeface="Calibri"/>
                          <a:cs typeface="Calibri"/>
                        </a:rPr>
                        <a:t>above in the STEM</a:t>
                      </a:r>
                      <a:r>
                        <a:rPr lang="en-US" sz="1400" baseline="0" dirty="0" smtClean="0">
                          <a:latin typeface="Calibri"/>
                          <a:ea typeface="Calibri"/>
                          <a:cs typeface="Calibri"/>
                        </a:rPr>
                        <a:t> subtest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None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None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None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Percentile rank of 51 and above in the corresponding career subtests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l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None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46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Alternative Entry Requirements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Write up of scientific inquiry process, draft experiment, and other such summative assessments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Simple business concept/idea, marketing </a:t>
                      </a:r>
                      <a:r>
                        <a:rPr lang="en-US" sz="1400" dirty="0" smtClean="0">
                          <a:latin typeface="Calibri"/>
                          <a:ea typeface="Calibri"/>
                          <a:cs typeface="Calibri"/>
                        </a:rPr>
                        <a:t>ideas, </a:t>
                      </a: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and other such summative assessments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Essay on current social issues, short story or articles, book/movie reviews, and other such summative assessments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Essay on a project of interest, project plan, and other summative assessments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Skills-related fitness tests administered by the accepting schools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Performance and skills assessment administered by the accepting schools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Calibri"/>
                        </a:rPr>
                        <a:t>Livelihood project idea/s, and other such summative assessments</a:t>
                      </a:r>
                      <a:endParaRPr lang="fil-PH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2435" marR="52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66800" y="5715000"/>
            <a:ext cx="7924800" cy="16466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fil-PH" dirty="0" smtClean="0">
                <a:solidFill>
                  <a:srgbClr val="1426AC"/>
                </a:solidFill>
              </a:rPr>
              <a:t>Accepting schools shall administer alternative entry requirements as needed.</a:t>
            </a:r>
          </a:p>
          <a:p>
            <a:endParaRPr lang="fil-PH" sz="1100" dirty="0" smtClean="0">
              <a:solidFill>
                <a:srgbClr val="1426AC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fil-PH" dirty="0" smtClean="0">
                <a:solidFill>
                  <a:srgbClr val="1426AC"/>
                </a:solidFill>
              </a:rPr>
              <a:t>Schools may also opt to have other alternative assessment aside from those  in the table above. These assessments should be in line with their chosen track/strand.</a:t>
            </a:r>
          </a:p>
          <a:p>
            <a:pPr>
              <a:buFont typeface="Wingdings" pitchFamily="2" charset="2"/>
              <a:buChar char="v"/>
            </a:pPr>
            <a:endParaRPr lang="fil-PH" dirty="0" smtClean="0">
              <a:solidFill>
                <a:srgbClr val="1426AC"/>
              </a:solidFill>
            </a:endParaRPr>
          </a:p>
          <a:p>
            <a:pPr>
              <a:buFont typeface="Wingdings" pitchFamily="2" charset="2"/>
              <a:buChar char="v"/>
            </a:pPr>
            <a:endParaRPr lang="fil-PH" dirty="0">
              <a:solidFill>
                <a:srgbClr val="1426A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l-PH" dirty="0" smtClean="0">
                <a:solidFill>
                  <a:srgbClr val="1426AC"/>
                </a:solidFill>
              </a:rPr>
              <a:t>Test Results Dissemination</a:t>
            </a:r>
            <a:endParaRPr lang="fil-PH" dirty="0">
              <a:solidFill>
                <a:srgbClr val="1426A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l-PH" dirty="0" smtClean="0">
                <a:solidFill>
                  <a:srgbClr val="1426AC"/>
                </a:solidFill>
              </a:rPr>
              <a:t>Test results will be released not more than three months after the examination. Specific test data shall be disseminated to different stakeholders.</a:t>
            </a:r>
          </a:p>
          <a:p>
            <a:pPr>
              <a:buNone/>
            </a:pPr>
            <a:endParaRPr lang="fil-PH" dirty="0" smtClean="0">
              <a:solidFill>
                <a:srgbClr val="1426AC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fil-PH" dirty="0" smtClean="0">
                <a:solidFill>
                  <a:srgbClr val="1426AC"/>
                </a:solidFill>
              </a:rPr>
              <a:t>Internal Stakeholders</a:t>
            </a:r>
          </a:p>
          <a:p>
            <a:pPr marL="514350" indent="-514350">
              <a:buNone/>
            </a:pPr>
            <a:r>
              <a:rPr lang="fil-PH" b="1" dirty="0" smtClean="0">
                <a:solidFill>
                  <a:srgbClr val="1426AC"/>
                </a:solidFill>
              </a:rPr>
              <a:t>	a. Learners</a:t>
            </a:r>
          </a:p>
          <a:p>
            <a:pPr marL="514350" indent="-514350">
              <a:buNone/>
            </a:pPr>
            <a:r>
              <a:rPr lang="fil-PH" dirty="0" smtClean="0">
                <a:solidFill>
                  <a:srgbClr val="1426AC"/>
                </a:solidFill>
              </a:rPr>
              <a:t>          They shall receive individual Certificate of</a:t>
            </a:r>
          </a:p>
          <a:p>
            <a:pPr marL="514350" indent="-514350">
              <a:buNone/>
            </a:pPr>
            <a:r>
              <a:rPr lang="fil-PH" dirty="0" smtClean="0">
                <a:solidFill>
                  <a:srgbClr val="1426AC"/>
                </a:solidFill>
              </a:rPr>
              <a:t>          Rating (COR) that contains the obtained test </a:t>
            </a:r>
          </a:p>
          <a:p>
            <a:pPr marL="514350" indent="-514350">
              <a:buNone/>
            </a:pPr>
            <a:r>
              <a:rPr lang="fil-PH" dirty="0" smtClean="0">
                <a:solidFill>
                  <a:srgbClr val="1426AC"/>
                </a:solidFill>
              </a:rPr>
              <a:t>          scores in the domains and level of </a:t>
            </a:r>
          </a:p>
          <a:p>
            <a:pPr marL="514350" indent="-514350">
              <a:buNone/>
            </a:pPr>
            <a:r>
              <a:rPr lang="fil-PH" dirty="0" smtClean="0">
                <a:solidFill>
                  <a:srgbClr val="1426AC"/>
                </a:solidFill>
              </a:rPr>
              <a:t>          preferences in the occupational fields.</a:t>
            </a:r>
          </a:p>
          <a:p>
            <a:endParaRPr lang="fil-P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28600"/>
            <a:ext cx="7498080" cy="5943600"/>
          </a:xfrm>
        </p:spPr>
        <p:txBody>
          <a:bodyPr/>
          <a:lstStyle/>
          <a:p>
            <a:pPr>
              <a:buNone/>
            </a:pPr>
            <a:endParaRPr lang="fil-PH" dirty="0" smtClean="0"/>
          </a:p>
          <a:p>
            <a:pPr>
              <a:buNone/>
            </a:pPr>
            <a:r>
              <a:rPr lang="fil-PH" b="1" dirty="0" smtClean="0">
                <a:solidFill>
                  <a:srgbClr val="1426AC"/>
                </a:solidFill>
              </a:rPr>
              <a:t>b. School/Division/Region</a:t>
            </a:r>
          </a:p>
          <a:p>
            <a:pPr>
              <a:buNone/>
            </a:pPr>
            <a:r>
              <a:rPr lang="fil-PH" dirty="0" smtClean="0">
                <a:solidFill>
                  <a:srgbClr val="1426AC"/>
                </a:solidFill>
              </a:rPr>
              <a:t>	A report on the Institutional Performance Profile (IPP) or summary of test results by domain shall be released to these offices.</a:t>
            </a:r>
          </a:p>
          <a:p>
            <a:pPr>
              <a:buNone/>
            </a:pPr>
            <a:endParaRPr lang="fil-PH" dirty="0" smtClean="0">
              <a:solidFill>
                <a:srgbClr val="1426AC"/>
              </a:solidFill>
            </a:endParaRPr>
          </a:p>
          <a:p>
            <a:pPr>
              <a:buNone/>
            </a:pPr>
            <a:r>
              <a:rPr lang="fil-PH" b="1" dirty="0" smtClean="0">
                <a:solidFill>
                  <a:srgbClr val="1426AC"/>
                </a:solidFill>
              </a:rPr>
              <a:t>c. Policy makers, program managers, and learning resource developers</a:t>
            </a:r>
          </a:p>
          <a:p>
            <a:pPr>
              <a:buNone/>
            </a:pPr>
            <a:r>
              <a:rPr lang="fil-PH" dirty="0" smtClean="0">
                <a:solidFill>
                  <a:srgbClr val="1426AC"/>
                </a:solidFill>
              </a:rPr>
              <a:t>	A report on the national test results by specific variable shall be provided.</a:t>
            </a:r>
          </a:p>
          <a:p>
            <a:pPr>
              <a:buNone/>
            </a:pPr>
            <a:endParaRPr lang="fil-PH" dirty="0" smtClean="0"/>
          </a:p>
          <a:p>
            <a:endParaRPr lang="fil-P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381000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fil-PH" dirty="0" smtClean="0">
                <a:solidFill>
                  <a:srgbClr val="1426AC"/>
                </a:solidFill>
              </a:rPr>
              <a:t>II. External Stakeholders</a:t>
            </a:r>
          </a:p>
          <a:p>
            <a:pPr>
              <a:buNone/>
            </a:pPr>
            <a:r>
              <a:rPr lang="fil-PH" dirty="0" smtClean="0">
                <a:solidFill>
                  <a:srgbClr val="1426AC"/>
                </a:solidFill>
              </a:rPr>
              <a:t>	a. Parents/Guardians</a:t>
            </a:r>
          </a:p>
          <a:p>
            <a:pPr>
              <a:buNone/>
            </a:pPr>
            <a:r>
              <a:rPr lang="fil-PH" dirty="0" smtClean="0">
                <a:solidFill>
                  <a:srgbClr val="1426AC"/>
                </a:solidFill>
              </a:rPr>
              <a:t>	-An orientation forum shall be conducted by the guidance counselor to inform them of the test results and the in-demand and hard-to-fill occupations by industry per region, to guide them in the track or course for senior high school.</a:t>
            </a:r>
          </a:p>
          <a:p>
            <a:endParaRPr lang="fil-P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533400"/>
            <a:ext cx="7650480" cy="4800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il-PH" dirty="0" smtClean="0">
                <a:solidFill>
                  <a:srgbClr val="1426AC"/>
                </a:solidFill>
              </a:rPr>
              <a:t>b.  Academe, community leaders, local government units, non government organizations (NGOs), civil society organizations, legislators, industries, local and foreign donors, researchers, and other government agencies</a:t>
            </a:r>
          </a:p>
          <a:p>
            <a:pPr>
              <a:buNone/>
            </a:pPr>
            <a:endParaRPr lang="fil-PH" dirty="0" smtClean="0">
              <a:solidFill>
                <a:srgbClr val="1426AC"/>
              </a:solidFill>
            </a:endParaRPr>
          </a:p>
          <a:p>
            <a:pPr>
              <a:buNone/>
            </a:pPr>
            <a:r>
              <a:rPr lang="fil-PH" dirty="0" smtClean="0">
                <a:solidFill>
                  <a:srgbClr val="1426AC"/>
                </a:solidFill>
              </a:rPr>
              <a:t>	Test results by specific scope (municipal/congressional and school year) and variable (gender, type of school, etc.) shall be provided upon request.</a:t>
            </a:r>
          </a:p>
          <a:p>
            <a:pPr>
              <a:buNone/>
            </a:pPr>
            <a:endParaRPr lang="fil-PH" dirty="0" smtClean="0">
              <a:solidFill>
                <a:srgbClr val="1426AC"/>
              </a:solidFill>
            </a:endParaRPr>
          </a:p>
          <a:p>
            <a:pPr>
              <a:buNone/>
            </a:pPr>
            <a:r>
              <a:rPr lang="fil-PH" dirty="0" smtClean="0">
                <a:solidFill>
                  <a:srgbClr val="1426AC"/>
                </a:solidFill>
              </a:rPr>
              <a:t>	</a:t>
            </a:r>
          </a:p>
          <a:p>
            <a:endParaRPr lang="fil-P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302325"/>
            <a:ext cx="3733800" cy="5180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273625"/>
            <a:ext cx="3886200" cy="5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143000" y="228600"/>
            <a:ext cx="7543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fil-PH" sz="2000" dirty="0" smtClean="0">
                <a:solidFill>
                  <a:srgbClr val="1426AC"/>
                </a:solidFill>
              </a:rPr>
              <a:t> The procedure on the releasing of test results and guidelines on the utilization of national examination results are discussed in D.O. 55, s. 2016 Section 14.</a:t>
            </a:r>
            <a:endParaRPr lang="fil-PH" sz="2000" b="1" dirty="0" smtClean="0">
              <a:solidFill>
                <a:srgbClr val="1426A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l-PH" dirty="0" smtClean="0">
                <a:solidFill>
                  <a:srgbClr val="1426AC"/>
                </a:solidFill>
              </a:rPr>
              <a:t>Rationale</a:t>
            </a:r>
            <a:endParaRPr lang="fil-PH" dirty="0">
              <a:solidFill>
                <a:srgbClr val="1426AC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371600" y="1295400"/>
            <a:ext cx="7498080" cy="4800600"/>
          </a:xfrm>
        </p:spPr>
        <p:txBody>
          <a:bodyPr>
            <a:normAutofit lnSpcReduction="10000"/>
          </a:bodyPr>
          <a:lstStyle/>
          <a:p>
            <a:endParaRPr lang="fil-PH" dirty="0" smtClean="0"/>
          </a:p>
          <a:p>
            <a:pPr algn="just"/>
            <a:r>
              <a:rPr lang="fil-PH" dirty="0" smtClean="0">
                <a:solidFill>
                  <a:srgbClr val="1426AC"/>
                </a:solidFill>
              </a:rPr>
              <a:t>In order to guide the conduct of career guidance at the school level and to ensure the development of skills and competencies required in the world of work, DepEd shall conduct a career assessment through the Bureau of Education Assessment (BEA) to Grade 9 students beginning  School Year 2016-2017. </a:t>
            </a:r>
            <a:endParaRPr lang="fil-PH" dirty="0">
              <a:solidFill>
                <a:srgbClr val="1426A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l-PH" dirty="0" smtClean="0">
                <a:solidFill>
                  <a:srgbClr val="1426AC"/>
                </a:solidFill>
              </a:rPr>
              <a:t>Specific Objectives</a:t>
            </a:r>
            <a:endParaRPr lang="fil-PH" dirty="0">
              <a:solidFill>
                <a:srgbClr val="1426AC"/>
              </a:solidFill>
            </a:endParaRPr>
          </a:p>
        </p:txBody>
      </p:sp>
      <p:sp>
        <p:nvSpPr>
          <p:cNvPr id="4" name="Content Placeholder 6"/>
          <p:cNvSpPr>
            <a:spLocks noGrp="1"/>
          </p:cNvSpPr>
          <p:nvPr>
            <p:ph idx="1"/>
          </p:nvPr>
        </p:nvSpPr>
        <p:spPr>
          <a:xfrm>
            <a:off x="1295400" y="1447800"/>
            <a:ext cx="7848600" cy="48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il-PH" sz="2400" dirty="0" smtClean="0">
                <a:solidFill>
                  <a:srgbClr val="1426AC"/>
                </a:solidFill>
              </a:rPr>
              <a:t>To provide guidance to individual learners for their future educational and career choices; and</a:t>
            </a:r>
          </a:p>
          <a:p>
            <a:pPr marL="514350" indent="-514350">
              <a:buFont typeface="+mj-lt"/>
              <a:buAutoNum type="arabicPeriod"/>
            </a:pPr>
            <a:r>
              <a:rPr lang="fil-PH" sz="2400" dirty="0" smtClean="0">
                <a:solidFill>
                  <a:srgbClr val="1426AC"/>
                </a:solidFill>
              </a:rPr>
              <a:t>To provide a basis for profiling learners’ aptitude in the four Senior High School Tracks:</a:t>
            </a:r>
          </a:p>
          <a:p>
            <a:pPr marL="514350" indent="-514350">
              <a:buNone/>
            </a:pPr>
            <a:r>
              <a:rPr lang="fil-PH" sz="2400" dirty="0" smtClean="0">
                <a:solidFill>
                  <a:srgbClr val="1426AC"/>
                </a:solidFill>
              </a:rPr>
              <a:t>	a.  Academic </a:t>
            </a:r>
          </a:p>
          <a:p>
            <a:pPr marL="514350" indent="-514350">
              <a:buNone/>
            </a:pPr>
            <a:r>
              <a:rPr lang="fil-PH" sz="2400" dirty="0" smtClean="0">
                <a:solidFill>
                  <a:srgbClr val="1426AC"/>
                </a:solidFill>
              </a:rPr>
              <a:t>		</a:t>
            </a:r>
            <a:r>
              <a:rPr lang="fil-PH" sz="2000" dirty="0" smtClean="0">
                <a:solidFill>
                  <a:srgbClr val="1426AC"/>
                </a:solidFill>
              </a:rPr>
              <a:t>i.   Accountancy, Business, Management </a:t>
            </a:r>
            <a:r>
              <a:rPr lang="fil-PH" sz="2000" b="1" dirty="0" smtClean="0">
                <a:solidFill>
                  <a:srgbClr val="1426AC"/>
                </a:solidFill>
              </a:rPr>
              <a:t>(ABM)</a:t>
            </a:r>
            <a:endParaRPr lang="fil-PH" sz="2400" b="1" dirty="0" smtClean="0">
              <a:solidFill>
                <a:srgbClr val="1426AC"/>
              </a:solidFill>
            </a:endParaRPr>
          </a:p>
          <a:p>
            <a:pPr marL="514350" indent="-514350">
              <a:buNone/>
            </a:pPr>
            <a:r>
              <a:rPr lang="fil-PH" sz="2400" dirty="0" smtClean="0">
                <a:solidFill>
                  <a:srgbClr val="1426AC"/>
                </a:solidFill>
              </a:rPr>
              <a:t>           ii. </a:t>
            </a:r>
            <a:r>
              <a:rPr lang="fil-PH" sz="2000" dirty="0" smtClean="0">
                <a:solidFill>
                  <a:srgbClr val="1426AC"/>
                </a:solidFill>
              </a:rPr>
              <a:t>Science, Technology, Engineering and Mathematics </a:t>
            </a:r>
            <a:r>
              <a:rPr lang="fil-PH" sz="2000" b="1" dirty="0" smtClean="0">
                <a:solidFill>
                  <a:srgbClr val="1426AC"/>
                </a:solidFill>
              </a:rPr>
              <a:t>(STEM)</a:t>
            </a:r>
          </a:p>
          <a:p>
            <a:pPr marL="514350" indent="-514350">
              <a:buNone/>
            </a:pPr>
            <a:r>
              <a:rPr lang="fil-PH" sz="2000" dirty="0" smtClean="0">
                <a:solidFill>
                  <a:srgbClr val="1426AC"/>
                </a:solidFill>
              </a:rPr>
              <a:t>             iii. Humanities and Social Sciences </a:t>
            </a:r>
            <a:r>
              <a:rPr lang="fil-PH" sz="2000" b="1" dirty="0" smtClean="0">
                <a:solidFill>
                  <a:srgbClr val="1426AC"/>
                </a:solidFill>
              </a:rPr>
              <a:t>(HUMSS)</a:t>
            </a:r>
            <a:endParaRPr lang="fil-PH" sz="2400" b="1" dirty="0" smtClean="0">
              <a:solidFill>
                <a:srgbClr val="1426AC"/>
              </a:solidFill>
            </a:endParaRPr>
          </a:p>
          <a:p>
            <a:pPr marL="514350" indent="-514350">
              <a:buNone/>
            </a:pPr>
            <a:r>
              <a:rPr lang="fil-PH" sz="2400" dirty="0" smtClean="0">
                <a:solidFill>
                  <a:srgbClr val="1426AC"/>
                </a:solidFill>
              </a:rPr>
              <a:t>	b. Technical-Vocational-Livelihood</a:t>
            </a:r>
          </a:p>
          <a:p>
            <a:pPr marL="514350" indent="-514350">
              <a:buNone/>
            </a:pPr>
            <a:r>
              <a:rPr lang="fil-PH" sz="2400" dirty="0" smtClean="0">
                <a:solidFill>
                  <a:srgbClr val="1426AC"/>
                </a:solidFill>
              </a:rPr>
              <a:t>	c. Sports</a:t>
            </a:r>
          </a:p>
          <a:p>
            <a:pPr marL="514350" indent="-514350">
              <a:buNone/>
            </a:pPr>
            <a:r>
              <a:rPr lang="fil-PH" sz="2400" dirty="0" smtClean="0">
                <a:solidFill>
                  <a:srgbClr val="1426AC"/>
                </a:solidFill>
              </a:rPr>
              <a:t>	d. Arts and Design</a:t>
            </a:r>
            <a:endParaRPr lang="fil-PH" sz="2400" dirty="0">
              <a:solidFill>
                <a:srgbClr val="1426A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l-PH" dirty="0" smtClean="0">
                <a:solidFill>
                  <a:srgbClr val="1426AC"/>
                </a:solidFill>
              </a:rPr>
              <a:t>Domains Measured</a:t>
            </a:r>
            <a:endParaRPr lang="fil-PH" dirty="0">
              <a:solidFill>
                <a:srgbClr val="1426AC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 fontScale="92500" lnSpcReduction="10000"/>
          </a:bodyPr>
          <a:lstStyle/>
          <a:p>
            <a:pPr marL="596646" indent="-514350">
              <a:buNone/>
            </a:pPr>
            <a:r>
              <a:rPr lang="fil-PH" dirty="0" smtClean="0">
                <a:solidFill>
                  <a:srgbClr val="1426AC"/>
                </a:solidFill>
              </a:rPr>
              <a:t>A. General Scholastic Aptitude (GSA)</a:t>
            </a:r>
          </a:p>
          <a:p>
            <a:pPr marL="596646" indent="-514350">
              <a:buNone/>
            </a:pPr>
            <a:r>
              <a:rPr lang="fil-PH" dirty="0" smtClean="0">
                <a:solidFill>
                  <a:srgbClr val="1426AC"/>
                </a:solidFill>
              </a:rPr>
              <a:t>	is the average of the standard scores in these areas: </a:t>
            </a:r>
          </a:p>
          <a:p>
            <a:pPr marL="596646" indent="-514350">
              <a:buNone/>
            </a:pPr>
            <a:endParaRPr lang="fil-PH" dirty="0" smtClean="0">
              <a:solidFill>
                <a:srgbClr val="1426AC"/>
              </a:solidFill>
            </a:endParaRPr>
          </a:p>
          <a:p>
            <a:pPr marL="596646" indent="-514350">
              <a:buFont typeface="Wingdings" pitchFamily="2" charset="2"/>
              <a:buChar char="§"/>
              <a:tabLst>
                <a:tab pos="569913" algn="l"/>
              </a:tabLst>
            </a:pPr>
            <a:r>
              <a:rPr lang="fil-PH" dirty="0" smtClean="0">
                <a:solidFill>
                  <a:srgbClr val="1426AC"/>
                </a:solidFill>
              </a:rPr>
              <a:t>Scientific Ability</a:t>
            </a:r>
          </a:p>
          <a:p>
            <a:pPr marL="596646" indent="-514350">
              <a:buFont typeface="Wingdings" pitchFamily="2" charset="2"/>
              <a:buChar char="§"/>
            </a:pPr>
            <a:r>
              <a:rPr lang="fil-PH" dirty="0" smtClean="0">
                <a:solidFill>
                  <a:srgbClr val="1426AC"/>
                </a:solidFill>
              </a:rPr>
              <a:t>Reading Comprehension</a:t>
            </a:r>
          </a:p>
          <a:p>
            <a:pPr marL="596646" indent="-514350">
              <a:buFont typeface="Wingdings" pitchFamily="2" charset="2"/>
              <a:buChar char="§"/>
            </a:pPr>
            <a:r>
              <a:rPr lang="fil-PH" dirty="0" smtClean="0">
                <a:solidFill>
                  <a:srgbClr val="1426AC"/>
                </a:solidFill>
              </a:rPr>
              <a:t>Verbal Ability</a:t>
            </a:r>
          </a:p>
          <a:p>
            <a:pPr marL="596646" indent="-514350">
              <a:buFont typeface="Wingdings" pitchFamily="2" charset="2"/>
              <a:buChar char="§"/>
            </a:pPr>
            <a:r>
              <a:rPr lang="fil-PH" dirty="0" smtClean="0">
                <a:solidFill>
                  <a:srgbClr val="1426AC"/>
                </a:solidFill>
              </a:rPr>
              <a:t>Mathematical Ability </a:t>
            </a:r>
          </a:p>
          <a:p>
            <a:pPr marL="596646" indent="-514350">
              <a:buFont typeface="Wingdings" pitchFamily="2" charset="2"/>
              <a:buChar char="§"/>
            </a:pPr>
            <a:r>
              <a:rPr lang="fil-PH" dirty="0" smtClean="0">
                <a:solidFill>
                  <a:srgbClr val="1426AC"/>
                </a:solidFill>
              </a:rPr>
              <a:t>Logical Ability</a:t>
            </a:r>
          </a:p>
          <a:p>
            <a:pPr marL="596646" indent="-514350">
              <a:buNone/>
            </a:pPr>
            <a:r>
              <a:rPr lang="fil-PH" dirty="0" smtClean="0">
                <a:solidFill>
                  <a:srgbClr val="1426AC"/>
                </a:solidFill>
              </a:rPr>
              <a:t>	</a:t>
            </a:r>
            <a:endParaRPr lang="fil-PH" dirty="0">
              <a:solidFill>
                <a:srgbClr val="1426A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57200"/>
            <a:ext cx="7924800" cy="5943600"/>
          </a:xfrm>
        </p:spPr>
        <p:txBody>
          <a:bodyPr/>
          <a:lstStyle/>
          <a:p>
            <a:pPr marL="596646" indent="-514350" algn="just">
              <a:buNone/>
            </a:pPr>
            <a:r>
              <a:rPr lang="fil-PH" dirty="0" smtClean="0">
                <a:solidFill>
                  <a:srgbClr val="1426AC"/>
                </a:solidFill>
              </a:rPr>
              <a:t>B. Occupational Inventory Interest (OII)</a:t>
            </a:r>
          </a:p>
          <a:p>
            <a:pPr marL="596646" indent="-514350" algn="just">
              <a:buNone/>
            </a:pPr>
            <a:endParaRPr lang="fil-PH" sz="1400" dirty="0" smtClean="0">
              <a:solidFill>
                <a:srgbClr val="1426AC"/>
              </a:solidFill>
            </a:endParaRPr>
          </a:p>
          <a:p>
            <a:pPr marL="596646" indent="-514350" algn="just">
              <a:buNone/>
            </a:pPr>
            <a:r>
              <a:rPr lang="fil-PH" dirty="0" smtClean="0">
                <a:solidFill>
                  <a:srgbClr val="1426AC"/>
                </a:solidFill>
              </a:rPr>
              <a:t>	Is an inventory/checklist of occupational interests which provides an assessment on inclinations/preferences for comprehensive career guidance. A profile chart of the students’ occupational inclinations and preferences through the identified cluster occupations is provided.</a:t>
            </a:r>
          </a:p>
          <a:p>
            <a:pPr marL="596646" indent="-514350">
              <a:buFont typeface="+mj-lt"/>
              <a:buAutoNum type="alphaUcPeriod"/>
            </a:pPr>
            <a:endParaRPr lang="fil-P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610600" cy="1371600"/>
          </a:xfrm>
        </p:spPr>
        <p:txBody>
          <a:bodyPr>
            <a:normAutofit fontScale="90000"/>
          </a:bodyPr>
          <a:lstStyle/>
          <a:p>
            <a:r>
              <a:rPr lang="fil-PH" sz="3200" dirty="0" smtClean="0"/>
              <a:t>             </a:t>
            </a:r>
            <a:br>
              <a:rPr lang="fil-PH" sz="3200" dirty="0" smtClean="0"/>
            </a:br>
            <a:r>
              <a:rPr lang="fil-PH" sz="3200" dirty="0" smtClean="0"/>
              <a:t>      </a:t>
            </a:r>
            <a:r>
              <a:rPr lang="fil-PH" sz="3200" dirty="0" smtClean="0">
                <a:solidFill>
                  <a:srgbClr val="1426AC"/>
                </a:solidFill>
              </a:rPr>
              <a:t> C</a:t>
            </a:r>
            <a:r>
              <a:rPr lang="fil-PH" sz="3200" dirty="0" smtClean="0"/>
              <a:t>.  </a:t>
            </a:r>
            <a:r>
              <a:rPr lang="fil-PH" sz="3200" dirty="0" smtClean="0">
                <a:solidFill>
                  <a:srgbClr val="1426AC"/>
                </a:solidFill>
              </a:rPr>
              <a:t>Aptitude for Senior High School (SHS) Tracks</a:t>
            </a:r>
            <a:r>
              <a:rPr lang="fil-PH" sz="3600" dirty="0" smtClean="0"/>
              <a:t/>
            </a:r>
            <a:br>
              <a:rPr lang="fil-PH" sz="3600" dirty="0" smtClean="0"/>
            </a:br>
            <a:endParaRPr lang="fil-P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l-PH" dirty="0" smtClean="0">
                <a:solidFill>
                  <a:srgbClr val="1426AC"/>
                </a:solidFill>
              </a:rPr>
              <a:t>Measures the innate ability or potential of a student to succeed in the following   SHS Tracks:</a:t>
            </a:r>
          </a:p>
          <a:p>
            <a:pPr>
              <a:buNone/>
            </a:pPr>
            <a:endParaRPr lang="fil-PH" sz="1800" dirty="0" smtClean="0">
              <a:solidFill>
                <a:srgbClr val="1426AC"/>
              </a:solidFill>
            </a:endParaRPr>
          </a:p>
          <a:p>
            <a:pPr marL="596646" indent="-514350">
              <a:buFont typeface="+mj-lt"/>
              <a:buAutoNum type="alphaLcPeriod"/>
            </a:pPr>
            <a:r>
              <a:rPr lang="fil-PH" dirty="0" smtClean="0">
                <a:solidFill>
                  <a:srgbClr val="1426AC"/>
                </a:solidFill>
              </a:rPr>
              <a:t>Academic- ABM, STEM, HUMSS</a:t>
            </a:r>
          </a:p>
          <a:p>
            <a:pPr marL="596646" indent="-514350">
              <a:buFont typeface="+mj-lt"/>
              <a:buAutoNum type="alphaLcPeriod"/>
            </a:pPr>
            <a:r>
              <a:rPr lang="fil-PH" dirty="0" smtClean="0">
                <a:solidFill>
                  <a:srgbClr val="1426AC"/>
                </a:solidFill>
              </a:rPr>
              <a:t>Technical-Vocational-Livelihood</a:t>
            </a:r>
          </a:p>
          <a:p>
            <a:pPr marL="596646" indent="-514350">
              <a:buFont typeface="+mj-lt"/>
              <a:buAutoNum type="alphaLcPeriod"/>
            </a:pPr>
            <a:r>
              <a:rPr lang="fil-PH" dirty="0" smtClean="0">
                <a:solidFill>
                  <a:srgbClr val="1426AC"/>
                </a:solidFill>
              </a:rPr>
              <a:t>Sports</a:t>
            </a:r>
          </a:p>
          <a:p>
            <a:pPr marL="596646" indent="-514350">
              <a:buFont typeface="+mj-lt"/>
              <a:buAutoNum type="alphaLcPeriod"/>
            </a:pPr>
            <a:r>
              <a:rPr lang="fil-PH" dirty="0" smtClean="0">
                <a:solidFill>
                  <a:srgbClr val="1426AC"/>
                </a:solidFill>
              </a:rPr>
              <a:t>Arts and Design</a:t>
            </a:r>
          </a:p>
          <a:p>
            <a:pPr>
              <a:buNone/>
            </a:pPr>
            <a:r>
              <a:rPr lang="fil-PH" dirty="0" smtClean="0">
                <a:solidFill>
                  <a:srgbClr val="1426AC"/>
                </a:solidFill>
              </a:rPr>
              <a:t>	</a:t>
            </a:r>
            <a:endParaRPr lang="fil-PH" dirty="0">
              <a:solidFill>
                <a:srgbClr val="1426A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l-PH" dirty="0" smtClean="0">
                <a:solidFill>
                  <a:srgbClr val="1426AC"/>
                </a:solidFill>
              </a:rPr>
              <a:t>Target Clientele</a:t>
            </a:r>
            <a:endParaRPr lang="fil-PH" dirty="0">
              <a:solidFill>
                <a:srgbClr val="1426A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l-PH" dirty="0" smtClean="0">
                <a:solidFill>
                  <a:srgbClr val="1426AC"/>
                </a:solidFill>
              </a:rPr>
              <a:t>The test shall be administered to all Grade 9 learners who are currently enrolled in public schools and private schools with a government permit or recognition. </a:t>
            </a:r>
          </a:p>
          <a:p>
            <a:r>
              <a:rPr lang="fil-PH" dirty="0" smtClean="0">
                <a:solidFill>
                  <a:srgbClr val="1426AC"/>
                </a:solidFill>
              </a:rPr>
              <a:t>Learners with special needs may also be assessed provided that test accommodations are met. </a:t>
            </a:r>
          </a:p>
          <a:p>
            <a:pPr>
              <a:buNone/>
            </a:pPr>
            <a:r>
              <a:rPr lang="fil-PH" sz="2800" i="1" dirty="0" smtClean="0">
                <a:solidFill>
                  <a:srgbClr val="1426AC"/>
                </a:solidFill>
              </a:rPr>
              <a:t>    (Refer to DO. 55, s. 2016 Sec. 9)</a:t>
            </a:r>
          </a:p>
          <a:p>
            <a:endParaRPr lang="fil-P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0"/>
            <a:ext cx="8763000" cy="670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419</TotalTime>
  <Words>992</Words>
  <Application>Microsoft Office PowerPoint</Application>
  <PresentationFormat>On-screen Show (4:3)</PresentationFormat>
  <Paragraphs>160</Paragraphs>
  <Slides>25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Calibri</vt:lpstr>
      <vt:lpstr>Gill Sans MT</vt:lpstr>
      <vt:lpstr>Mongolian Baiti</vt:lpstr>
      <vt:lpstr>Verdana</vt:lpstr>
      <vt:lpstr>Wingdings</vt:lpstr>
      <vt:lpstr>Wingdings 2</vt:lpstr>
      <vt:lpstr>Solstice</vt:lpstr>
      <vt:lpstr>PowerPoint Presentation</vt:lpstr>
      <vt:lpstr>PowerPoint Presentation</vt:lpstr>
      <vt:lpstr>Rationale</vt:lpstr>
      <vt:lpstr>Specific Objectives</vt:lpstr>
      <vt:lpstr>Domains Measured</vt:lpstr>
      <vt:lpstr>PowerPoint Presentation</vt:lpstr>
      <vt:lpstr>                     C.  Aptitude for Senior High School (SHS) Tracks </vt:lpstr>
      <vt:lpstr>Target Clientele</vt:lpstr>
      <vt:lpstr>PowerPoint Presentation</vt:lpstr>
      <vt:lpstr>PowerPoint Presentation</vt:lpstr>
      <vt:lpstr>Mode of Administration</vt:lpstr>
      <vt:lpstr>Test Administration Scheme</vt:lpstr>
      <vt:lpstr>Number of Examinees per Testing Room</vt:lpstr>
      <vt:lpstr>Test Results Interpretation</vt:lpstr>
      <vt:lpstr>Test Results Utilization</vt:lpstr>
      <vt:lpstr>PowerPoint Presentation</vt:lpstr>
      <vt:lpstr>Cut-Off Score</vt:lpstr>
      <vt:lpstr>PowerPoint Presentation</vt:lpstr>
      <vt:lpstr>Screening of Students  (Sports,  Arts and Design Tracks)</vt:lpstr>
      <vt:lpstr>Table 1. Criteria for entry to senior high school (SHS) tracks/strands</vt:lpstr>
      <vt:lpstr>Test Results Dissemination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Frequently Asked Questions</dc:title>
  <dc:creator>srlegarte</dc:creator>
  <cp:lastModifiedBy>intel</cp:lastModifiedBy>
  <cp:revision>48</cp:revision>
  <dcterms:created xsi:type="dcterms:W3CDTF">2016-08-03T02:07:40Z</dcterms:created>
  <dcterms:modified xsi:type="dcterms:W3CDTF">2017-08-29T04:34:43Z</dcterms:modified>
</cp:coreProperties>
</file>