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4" r:id="rId3"/>
    <p:sldId id="269" r:id="rId4"/>
    <p:sldId id="283" r:id="rId5"/>
    <p:sldId id="258" r:id="rId6"/>
    <p:sldId id="262" r:id="rId7"/>
    <p:sldId id="261" r:id="rId8"/>
    <p:sldId id="281" r:id="rId9"/>
    <p:sldId id="280" r:id="rId10"/>
    <p:sldId id="282" r:id="rId11"/>
    <p:sldId id="267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99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9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arly-Registration-Progress-report-Char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vision%20of%20Iligan%20City\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2000" b="1" dirty="0" smtClean="0"/>
              <a:t>Student</a:t>
            </a:r>
            <a:r>
              <a:rPr lang="en-PH" sz="2000" b="1" baseline="0" dirty="0" smtClean="0"/>
              <a:t> Count Per Program</a:t>
            </a:r>
            <a:endParaRPr lang="en-PH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375926693373858E-2"/>
          <c:y val="8.2303998764860276E-2"/>
          <c:w val="0.93554220196159688"/>
          <c:h val="0.83511316967731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Enrolling in 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Academic (ABM)</c:v>
                </c:pt>
                <c:pt idx="1">
                  <c:v>Academic (HUMSS)</c:v>
                </c:pt>
                <c:pt idx="2">
                  <c:v>Academic (STEM)</c:v>
                </c:pt>
                <c:pt idx="3">
                  <c:v>Academic (GAS)</c:v>
                </c:pt>
                <c:pt idx="4">
                  <c:v>TVL</c:v>
                </c:pt>
                <c:pt idx="5">
                  <c:v>Sports</c:v>
                </c:pt>
                <c:pt idx="6">
                  <c:v>Arts/Design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183</c:v>
                </c:pt>
                <c:pt idx="1">
                  <c:v>223</c:v>
                </c:pt>
                <c:pt idx="2">
                  <c:v>298</c:v>
                </c:pt>
                <c:pt idx="3">
                  <c:v>426</c:v>
                </c:pt>
                <c:pt idx="4">
                  <c:v>2243</c:v>
                </c:pt>
                <c:pt idx="5">
                  <c:v>33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Enrolling in 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1.2698412698412757E-2"/>
                  <c:y val="-6.4935064935066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460317460317461E-2"/>
                  <c:y val="-2.1645021645021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Academic (ABM)</c:v>
                </c:pt>
                <c:pt idx="1">
                  <c:v>Academic (HUMSS)</c:v>
                </c:pt>
                <c:pt idx="2">
                  <c:v>Academic (STEM)</c:v>
                </c:pt>
                <c:pt idx="3">
                  <c:v>Academic (GAS)</c:v>
                </c:pt>
                <c:pt idx="4">
                  <c:v>TVL</c:v>
                </c:pt>
                <c:pt idx="5">
                  <c:v>Sports</c:v>
                </c:pt>
                <c:pt idx="6">
                  <c:v>Arts/Design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298</c:v>
                </c:pt>
                <c:pt idx="1">
                  <c:v>200</c:v>
                </c:pt>
                <c:pt idx="2">
                  <c:v>253</c:v>
                </c:pt>
                <c:pt idx="3">
                  <c:v>16</c:v>
                </c:pt>
                <c:pt idx="4">
                  <c:v>369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23739664"/>
        <c:axId val="-723741296"/>
        <c:axId val="0"/>
      </c:bar3DChart>
      <c:catAx>
        <c:axId val="-72373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3741296"/>
        <c:crosses val="autoZero"/>
        <c:auto val="1"/>
        <c:lblAlgn val="ctr"/>
        <c:lblOffset val="100"/>
        <c:noMultiLvlLbl val="0"/>
      </c:catAx>
      <c:valAx>
        <c:axId val="-72374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373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875466224616658"/>
          <c:y val="0.48055102670989658"/>
          <c:w val="0.27009301468895341"/>
          <c:h val="8.2194071329319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PH"/>
              <a:t>Teacher Needs Vs Teacher Applicants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48840769903729"/>
          <c:y val="0.12991675851804591"/>
          <c:w val="0.8607081146106762"/>
          <c:h val="0.57041478133781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Teachers!$D$34</c:f>
              <c:strCache>
                <c:ptCount val="1"/>
                <c:pt idx="0">
                  <c:v>Teacher Needs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69565217391304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44927536231883E-2"/>
                  <c:y val="-1.736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478260869565218E-3"/>
                  <c:y val="-3.4722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Teachers!$E$33:$L$33</c:f>
              <c:strCache>
                <c:ptCount val="8"/>
                <c:pt idx="0">
                  <c:v>Core/Applied</c:v>
                </c:pt>
                <c:pt idx="1">
                  <c:v>STEM</c:v>
                </c:pt>
                <c:pt idx="2">
                  <c:v>ABM</c:v>
                </c:pt>
                <c:pt idx="3">
                  <c:v>HUMSS</c:v>
                </c:pt>
                <c:pt idx="4">
                  <c:v>TVL</c:v>
                </c:pt>
                <c:pt idx="5">
                  <c:v>ARTS
 AND
 DESIGN</c:v>
                </c:pt>
                <c:pt idx="6">
                  <c:v>SPORTS</c:v>
                </c:pt>
                <c:pt idx="7">
                  <c:v>TOTAL 
</c:v>
                </c:pt>
              </c:strCache>
            </c:strRef>
          </c:cat>
          <c:val>
            <c:numRef>
              <c:f>Teachers!$E$34:$L$34</c:f>
              <c:numCache>
                <c:formatCode>General</c:formatCode>
                <c:ptCount val="8"/>
                <c:pt idx="0">
                  <c:v>114</c:v>
                </c:pt>
                <c:pt idx="1">
                  <c:v>18</c:v>
                </c:pt>
                <c:pt idx="2">
                  <c:v>5</c:v>
                </c:pt>
                <c:pt idx="3">
                  <c:v>7</c:v>
                </c:pt>
                <c:pt idx="4">
                  <c:v>102</c:v>
                </c:pt>
                <c:pt idx="5">
                  <c:v>0</c:v>
                </c:pt>
                <c:pt idx="6">
                  <c:v>12</c:v>
                </c:pt>
                <c:pt idx="7">
                  <c:v>228</c:v>
                </c:pt>
              </c:numCache>
            </c:numRef>
          </c:val>
        </c:ser>
        <c:ser>
          <c:idx val="1"/>
          <c:order val="1"/>
          <c:tx>
            <c:strRef>
              <c:f>Teachers!$D$35</c:f>
              <c:strCache>
                <c:ptCount val="1"/>
                <c:pt idx="0">
                  <c:v>Teacher Applicants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Teachers!$E$33:$L$33</c:f>
              <c:strCache>
                <c:ptCount val="8"/>
                <c:pt idx="0">
                  <c:v>Core/Applied</c:v>
                </c:pt>
                <c:pt idx="1">
                  <c:v>STEM</c:v>
                </c:pt>
                <c:pt idx="2">
                  <c:v>ABM</c:v>
                </c:pt>
                <c:pt idx="3">
                  <c:v>HUMSS</c:v>
                </c:pt>
                <c:pt idx="4">
                  <c:v>TVL</c:v>
                </c:pt>
                <c:pt idx="5">
                  <c:v>ARTS
 AND
 DESIGN</c:v>
                </c:pt>
                <c:pt idx="6">
                  <c:v>SPORTS</c:v>
                </c:pt>
                <c:pt idx="7">
                  <c:v>TOTAL 
</c:v>
                </c:pt>
              </c:strCache>
            </c:strRef>
          </c:cat>
          <c:val>
            <c:numRef>
              <c:f>Teachers!$E$35:$L$35</c:f>
              <c:numCache>
                <c:formatCode>General</c:formatCode>
                <c:ptCount val="8"/>
                <c:pt idx="0">
                  <c:v>164</c:v>
                </c:pt>
                <c:pt idx="1">
                  <c:v>51</c:v>
                </c:pt>
                <c:pt idx="2">
                  <c:v>21</c:v>
                </c:pt>
                <c:pt idx="3">
                  <c:v>40</c:v>
                </c:pt>
                <c:pt idx="4">
                  <c:v>148</c:v>
                </c:pt>
                <c:pt idx="5">
                  <c:v>4</c:v>
                </c:pt>
                <c:pt idx="6">
                  <c:v>23</c:v>
                </c:pt>
                <c:pt idx="7">
                  <c:v>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98763248"/>
        <c:axId val="-1098765424"/>
        <c:axId val="0"/>
      </c:bar3DChart>
      <c:catAx>
        <c:axId val="-109876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8765424"/>
        <c:crosses val="autoZero"/>
        <c:auto val="1"/>
        <c:lblAlgn val="ctr"/>
        <c:lblOffset val="100"/>
        <c:noMultiLvlLbl val="0"/>
      </c:catAx>
      <c:valAx>
        <c:axId val="-109876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876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00273878808628"/>
          <c:y val="0.87932223315835523"/>
          <c:w val="0.50796542280041079"/>
          <c:h val="9.6372211286089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145377661125689E-2"/>
          <c:y val="3.1218116966148464E-2"/>
          <c:w val="0.91333610382035579"/>
          <c:h val="0.641074096507167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94202898550699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942028985507301E-2"/>
                  <c:y val="-5.128205128205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942028985507142E-2"/>
                  <c:y val="-5.982905982905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44927536231883E-2"/>
                  <c:y val="-3.84615384615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8407026044821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Sheet1!$A$1:$E$2</c:f>
              <c:multiLvlStrCache>
                <c:ptCount val="5"/>
                <c:lvl>
                  <c:pt idx="0">
                    <c:v>Home Economics</c:v>
                  </c:pt>
                  <c:pt idx="1">
                    <c:v>Agri-Fishery</c:v>
                  </c:pt>
                  <c:pt idx="2">
                    <c:v>Industrial Arts</c:v>
                  </c:pt>
                  <c:pt idx="3">
                    <c:v>ICT</c:v>
                  </c:pt>
                  <c:pt idx="4">
                    <c:v>Total</c:v>
                  </c:pt>
                </c:lvl>
                <c:lvl>
                  <c:pt idx="0">
                    <c:v>TVL Teacher Needs Vs. Teacher Applicants</c:v>
                  </c:pt>
                </c:lvl>
              </c:multiLvlStrCache>
            </c:multiLvlStrRef>
          </c:cat>
          <c:val>
            <c:numRef>
              <c:f>Sheet1!$A$3:$E$3</c:f>
              <c:numCache>
                <c:formatCode>General</c:formatCode>
                <c:ptCount val="5"/>
                <c:pt idx="0">
                  <c:v>74</c:v>
                </c:pt>
                <c:pt idx="1">
                  <c:v>7</c:v>
                </c:pt>
                <c:pt idx="2">
                  <c:v>42</c:v>
                </c:pt>
                <c:pt idx="3">
                  <c:v>25</c:v>
                </c:pt>
                <c:pt idx="4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98767056"/>
        <c:axId val="-1098757264"/>
        <c:axId val="0"/>
      </c:bar3DChart>
      <c:catAx>
        <c:axId val="-109876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8757264"/>
        <c:crosses val="autoZero"/>
        <c:auto val="1"/>
        <c:lblAlgn val="ctr"/>
        <c:lblOffset val="100"/>
        <c:noMultiLvlLbl val="0"/>
      </c:catAx>
      <c:valAx>
        <c:axId val="-109875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876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217B-EE4A-44CB-A2B6-E05F180164E3}" type="datetimeFigureOut">
              <a:rPr lang="en-PH" smtClean="0"/>
              <a:pPr/>
              <a:t>2/10/2016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741B-D0D8-4238-8953-CB0DAE15C154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1" y="5172670"/>
            <a:ext cx="85343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DIVISION OF ILIGAN CITY</a:t>
            </a:r>
            <a:endParaRPr lang="en-US" sz="5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425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05400" y="762000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Division Monitoring,     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Evaluation and Plan Adjustment on Senior High School Program Implementation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39325"/>
            <a:ext cx="4077850" cy="34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685800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SHS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33932"/>
              </p:ext>
            </p:extLst>
          </p:nvPr>
        </p:nvGraphicFramePr>
        <p:xfrm>
          <a:off x="381000" y="381000"/>
          <a:ext cx="8458200" cy="555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981200"/>
                <a:gridCol w="990600"/>
                <a:gridCol w="1965960"/>
                <a:gridCol w="16916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 Involved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Media/ Channels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to address SHS Program Implementation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Internal Stakeholders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(Public and Private)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School Administrators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Teachers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Students</a:t>
                      </a:r>
                    </a:p>
                    <a:p>
                      <a:endParaRPr lang="en-P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Voucher Program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School Offerings per track/strand/specialization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Sharing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of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 Best Practices on SHS Implementation </a:t>
                      </a:r>
                    </a:p>
                    <a:p>
                      <a:endParaRPr lang="en-P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Barangay Assembly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for a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 symposia,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Meetings, consultation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Reproduction and distribution of pamphlets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Division Newsletter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(The Ink)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Display or posting of tarpaulin and posters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Open Forum</a:t>
                      </a:r>
                    </a:p>
                    <a:p>
                      <a:endParaRPr lang="en-P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INTERNAL STAKEHOLDERS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SHS Caravan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Meetings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conferences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Career Guidance Program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Research Congress</a:t>
                      </a:r>
                    </a:p>
                    <a:p>
                      <a:endParaRPr lang="en-PH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olblackppt.com/wp-content/uploads/2013/06/Gynecology-obstetrics-powerpoint-template-free-download-med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ghtning Bolt 9"/>
          <p:cNvSpPr/>
          <p:nvPr/>
        </p:nvSpPr>
        <p:spPr>
          <a:xfrm rot="2886881">
            <a:off x="4169864" y="3726464"/>
            <a:ext cx="1323510" cy="300508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" name="Picture 5" descr="http://guroako.net/wp-content/uploads/2015/10/CMQI-uXW8AAEyNE.png"/>
          <p:cNvPicPr/>
          <p:nvPr/>
        </p:nvPicPr>
        <p:blipFill>
          <a:blip r:embed="rId3" cstate="print"/>
          <a:srcRect l="61436" t="34071" r="7679" b="25000"/>
          <a:stretch>
            <a:fillRect/>
          </a:stretch>
        </p:blipFill>
        <p:spPr bwMode="auto">
          <a:xfrm>
            <a:off x="4648200" y="76200"/>
            <a:ext cx="1676400" cy="175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http://guroako.net/wp-content/uploads/2015/10/CMQI-uXW8AAEyNE.png"/>
          <p:cNvPicPr/>
          <p:nvPr/>
        </p:nvPicPr>
        <p:blipFill>
          <a:blip r:embed="rId3" cstate="print"/>
          <a:srcRect l="8180" t="33850" r="61603" b="23230"/>
          <a:stretch>
            <a:fillRect/>
          </a:stretch>
        </p:blipFill>
        <p:spPr bwMode="auto">
          <a:xfrm>
            <a:off x="762000" y="1219200"/>
            <a:ext cx="1676400" cy="1676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http://guroako.net/wp-content/uploads/2015/10/CMQI-uXW8AAEyNE.png"/>
          <p:cNvPicPr/>
          <p:nvPr/>
        </p:nvPicPr>
        <p:blipFill>
          <a:blip r:embed="rId3" cstate="print"/>
          <a:srcRect l="34725" t="34292" r="34891" b="25664"/>
          <a:stretch>
            <a:fillRect/>
          </a:stretch>
        </p:blipFill>
        <p:spPr bwMode="auto">
          <a:xfrm>
            <a:off x="2590800" y="381000"/>
            <a:ext cx="1685925" cy="175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4" name="Oval 3"/>
          <p:cNvSpPr>
            <a:spLocks noChangeArrowheads="1"/>
          </p:cNvSpPr>
          <p:nvPr/>
        </p:nvSpPr>
        <p:spPr bwMode="auto">
          <a:xfrm>
            <a:off x="152400" y="4876800"/>
            <a:ext cx="1752600" cy="19050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295" name="Picture 9" descr="http://depedpines.com/wp-content/uploads/2012/02/tayo-para-sa-edukasyon-v2-1024x76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257800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clipartbest.com/cliparts/LTK/kgA/LTKkgALGc.jpeg"/>
          <p:cNvPicPr>
            <a:picLocks noChangeAspect="1" noChangeArrowheads="1"/>
          </p:cNvPicPr>
          <p:nvPr/>
        </p:nvPicPr>
        <p:blipFill>
          <a:blip r:embed="rId5" cstate="print"/>
          <a:srcRect l="76667" t="51111"/>
          <a:stretch>
            <a:fillRect/>
          </a:stretch>
        </p:blipFill>
        <p:spPr bwMode="auto">
          <a:xfrm>
            <a:off x="228600" y="3048000"/>
            <a:ext cx="1828800" cy="175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78734">
            <a:off x="393700" y="3130550"/>
            <a:ext cx="12461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78292">
            <a:off x="860425" y="3354388"/>
            <a:ext cx="1143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16"/>
          <p:cNvSpPr txBox="1">
            <a:spLocks noChangeArrowheads="1"/>
          </p:cNvSpPr>
          <p:nvPr/>
        </p:nvSpPr>
        <p:spPr bwMode="auto">
          <a:xfrm rot="834936">
            <a:off x="658813" y="37655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latin typeface="Informal Roman" pitchFamily="66" charset="0"/>
              </a:rPr>
              <a:t>Junior HS</a:t>
            </a:r>
          </a:p>
        </p:txBody>
      </p:sp>
      <p:pic>
        <p:nvPicPr>
          <p:cNvPr id="19" name="Picture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6675"/>
            <a:ext cx="1905000" cy="18383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301" name="WordArt 4"/>
          <p:cNvSpPr>
            <a:spLocks noChangeArrowheads="1" noChangeShapeType="1" noTextEdit="1"/>
          </p:cNvSpPr>
          <p:nvPr/>
        </p:nvSpPr>
        <p:spPr bwMode="auto">
          <a:xfrm rot="-471482">
            <a:off x="6761163" y="190500"/>
            <a:ext cx="170180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PH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Tagumpay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04096" y="2435002"/>
            <a:ext cx="561487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Maraming</a:t>
            </a:r>
            <a:r>
              <a:rPr lang="en-US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48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Salamat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57661" y="3374836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 are </a:t>
            </a:r>
            <a:r>
              <a:rPr lang="en-US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iligan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09" y="5106422"/>
            <a:ext cx="943322" cy="943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0214" y="4752274"/>
            <a:ext cx="9114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LIS" panose="00000400000000000000" pitchFamily="2" charset="2"/>
              </a:rPr>
              <a:t>V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LLIS" panose="000004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1231" y="4765158"/>
            <a:ext cx="965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LIS" panose="00000400000000000000" pitchFamily="2" charset="2"/>
              </a:rPr>
              <a:t>L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LLIS" panose="000004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715" y="4754940"/>
            <a:ext cx="10486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LIS" panose="00000400000000000000" pitchFamily="2" charset="2"/>
              </a:rPr>
              <a:t>T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LLIS" panose="000004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7876" y="4752274"/>
            <a:ext cx="7665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LIS" panose="00000400000000000000" pitchFamily="2" charset="2"/>
              </a:rPr>
              <a:t>S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LLIS" panose="000004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gideasineducation.files.wordpress.com/2015/08/education-381909_1280.jpg?w=6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19812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371601" y="1425476"/>
            <a:ext cx="5410199" cy="23083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The FUTURE is NOW!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98402"/>
            <a:ext cx="64928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Progress Report on Early Registration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08411"/>
              </p:ext>
            </p:extLst>
          </p:nvPr>
        </p:nvGraphicFramePr>
        <p:xfrm>
          <a:off x="304801" y="1397000"/>
          <a:ext cx="85344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5"/>
                <a:gridCol w="1306284"/>
                <a:gridCol w="1219201"/>
                <a:gridCol w="1066800"/>
                <a:gridCol w="1600200"/>
                <a:gridCol w="1143000"/>
                <a:gridCol w="914400"/>
              </a:tblGrid>
              <a:tr h="431800">
                <a:tc rowSpan="2"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No. of  Schools</a:t>
                      </a:r>
                      <a:r>
                        <a:rPr lang="en-PH" sz="1900" baseline="0" dirty="0" smtClean="0"/>
                        <a:t> </a:t>
                      </a:r>
                      <a:r>
                        <a:rPr lang="en-PH" sz="1900" dirty="0" smtClean="0"/>
                        <a:t>Offering SHS</a:t>
                      </a:r>
                      <a:endParaRPr lang="en-PH" sz="19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Grade 10 Enrolment</a:t>
                      </a:r>
                      <a:r>
                        <a:rPr lang="en-PH" sz="1900" baseline="0" dirty="0" smtClean="0"/>
                        <a:t> </a:t>
                      </a:r>
                      <a:endParaRPr lang="en-PH" sz="19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Early Registration</a:t>
                      </a:r>
                      <a:endParaRPr lang="en-PH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err="1" smtClean="0"/>
                        <a:t>DepEd</a:t>
                      </a:r>
                      <a:r>
                        <a:rPr lang="en-PH" sz="1900" dirty="0" smtClean="0"/>
                        <a:t> Schools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%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Non-</a:t>
                      </a:r>
                      <a:r>
                        <a:rPr lang="en-PH" sz="1900" dirty="0" err="1" smtClean="0"/>
                        <a:t>DepEd</a:t>
                      </a:r>
                      <a:r>
                        <a:rPr lang="en-PH" sz="1900" dirty="0" smtClean="0"/>
                        <a:t> Schools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%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Overall</a:t>
                      </a:r>
                      <a:r>
                        <a:rPr lang="en-PH" sz="1900" baseline="0" dirty="0" smtClean="0"/>
                        <a:t> (%)</a:t>
                      </a:r>
                      <a:endParaRPr lang="en-PH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26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4,424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3,406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77%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976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22%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99%</a:t>
                      </a:r>
                      <a:endParaRPr lang="en-PH" sz="2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70054"/>
              </p:ext>
            </p:extLst>
          </p:nvPr>
        </p:nvGraphicFramePr>
        <p:xfrm>
          <a:off x="381000" y="3770531"/>
          <a:ext cx="8490045" cy="216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16360"/>
                <a:gridCol w="1175657"/>
                <a:gridCol w="1013183"/>
                <a:gridCol w="1600200"/>
                <a:gridCol w="1143000"/>
                <a:gridCol w="946245"/>
              </a:tblGrid>
              <a:tr h="457201">
                <a:tc rowSpan="2"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No. of  Schools</a:t>
                      </a:r>
                      <a:r>
                        <a:rPr lang="en-PH" sz="1900" baseline="0" dirty="0" smtClean="0"/>
                        <a:t> </a:t>
                      </a:r>
                      <a:r>
                        <a:rPr lang="en-PH" sz="1900" dirty="0" smtClean="0"/>
                        <a:t>Offering SHS</a:t>
                      </a:r>
                      <a:endParaRPr lang="en-PH" sz="19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Grade 10 Enrolment</a:t>
                      </a:r>
                      <a:r>
                        <a:rPr lang="en-PH" sz="1900" baseline="0" dirty="0" smtClean="0"/>
                        <a:t> </a:t>
                      </a:r>
                      <a:endParaRPr lang="en-PH" sz="19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Early Registration</a:t>
                      </a:r>
                      <a:endParaRPr lang="en-PH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Private Learners Enrolling In Private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%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Private</a:t>
                      </a:r>
                      <a:r>
                        <a:rPr lang="en-PH" sz="1900" baseline="0" dirty="0" smtClean="0"/>
                        <a:t> </a:t>
                      </a:r>
                      <a:r>
                        <a:rPr lang="en-PH" sz="1900" dirty="0" smtClean="0"/>
                        <a:t>Learners Enrolling in Public 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%</a:t>
                      </a:r>
                      <a:endParaRPr lang="en-PH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900" dirty="0" smtClean="0"/>
                        <a:t>Overall</a:t>
                      </a:r>
                      <a:r>
                        <a:rPr lang="en-PH" sz="1900" baseline="0" dirty="0" smtClean="0"/>
                        <a:t> (%)</a:t>
                      </a:r>
                      <a:endParaRPr lang="en-PH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22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1,509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1,298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86%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135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9%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 smtClean="0"/>
                        <a:t>95%</a:t>
                      </a:r>
                      <a:endParaRPr lang="en-PH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94274" y="3225225"/>
            <a:ext cx="1343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6435" y="801469"/>
            <a:ext cx="1191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Public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310388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Out of School Youth- 148</a:t>
            </a:r>
            <a:endParaRPr lang="en-P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583116"/>
              </p:ext>
            </p:extLst>
          </p:nvPr>
        </p:nvGraphicFramePr>
        <p:xfrm>
          <a:off x="228600" y="1524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Top Five TVL Program Offering:</a:t>
            </a:r>
            <a:endParaRPr lang="en-P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780401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Cookery</a:t>
            </a:r>
          </a:p>
          <a:p>
            <a:r>
              <a:rPr lang="en-PH" b="1" dirty="0" smtClean="0"/>
              <a:t>Bread and Pastry</a:t>
            </a:r>
          </a:p>
          <a:p>
            <a:r>
              <a:rPr lang="en-PH" b="1" dirty="0" smtClean="0"/>
              <a:t>Food and Beverage Services</a:t>
            </a:r>
          </a:p>
          <a:p>
            <a:r>
              <a:rPr lang="en-PH" b="1" dirty="0" smtClean="0"/>
              <a:t>Electrical Installation Maintenance</a:t>
            </a:r>
          </a:p>
          <a:p>
            <a:r>
              <a:rPr lang="en-PH" b="1" dirty="0" smtClean="0"/>
              <a:t>Shielded Metal Arc Welding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6817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-76200"/>
            <a:ext cx="10439400" cy="1524000"/>
          </a:xfrm>
        </p:spPr>
        <p:txBody>
          <a:bodyPr>
            <a:normAutofit/>
          </a:bodyPr>
          <a:lstStyle/>
          <a:p>
            <a:pPr algn="ctr"/>
            <a:r>
              <a:rPr lang="en-PH" sz="2800" dirty="0" smtClean="0">
                <a:solidFill>
                  <a:srgbClr val="7030A0"/>
                </a:solidFill>
                <a:latin typeface="Arial Rounded MT Bold" pitchFamily="34" charset="0"/>
              </a:rPr>
              <a:t>Classroom Need Vs Actual Classroom</a:t>
            </a:r>
            <a:endParaRPr lang="en-PH" sz="28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19200"/>
          <a:ext cx="8610600" cy="202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514600"/>
                <a:gridCol w="3733800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Classroom</a:t>
                      </a:r>
                      <a:r>
                        <a:rPr lang="en-PH" sz="2000" baseline="0" dirty="0" smtClean="0"/>
                        <a:t>  Needed</a:t>
                      </a:r>
                      <a:endParaRPr lang="en-PH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Classroom Allocated</a:t>
                      </a:r>
                      <a:endParaRPr lang="en-PH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smtClean="0"/>
                        <a:t>AVE</a:t>
                      </a:r>
                      <a:r>
                        <a:rPr lang="en-PH" sz="2000" baseline="0" dirty="0" smtClean="0"/>
                        <a:t> % Accomplishment of Classroom Construction</a:t>
                      </a:r>
                      <a:endParaRPr lang="en-PH" sz="2000" dirty="0"/>
                    </a:p>
                  </a:txBody>
                  <a:tcPr/>
                </a:tc>
              </a:tr>
              <a:tr h="982133">
                <a:tc>
                  <a:txBody>
                    <a:bodyPr/>
                    <a:lstStyle/>
                    <a:p>
                      <a:pPr algn="ctr"/>
                      <a:r>
                        <a:rPr lang="en-PH" sz="400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172</a:t>
                      </a:r>
                      <a:endParaRPr lang="en-PH" sz="4000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127</a:t>
                      </a:r>
                      <a:endParaRPr lang="en-PH" sz="4000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66.79%</a:t>
                      </a:r>
                      <a:endParaRPr lang="en-PH" sz="4000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06362"/>
              </p:ext>
            </p:extLst>
          </p:nvPr>
        </p:nvGraphicFramePr>
        <p:xfrm>
          <a:off x="228600" y="3657600"/>
          <a:ext cx="8763000" cy="2787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584199">
                <a:tc gridSpan="3">
                  <a:txBody>
                    <a:bodyPr/>
                    <a:lstStyle/>
                    <a:p>
                      <a:pPr algn="ctr"/>
                      <a:r>
                        <a:rPr lang="en-PH" sz="2400" dirty="0" smtClean="0">
                          <a:latin typeface="Arial Rounded MT Bold" pitchFamily="34" charset="0"/>
                        </a:rPr>
                        <a:t>Number of </a:t>
                      </a:r>
                      <a:r>
                        <a:rPr lang="en-PH" sz="2400" dirty="0" smtClean="0">
                          <a:latin typeface="Arial Rounded MT Bold" pitchFamily="34" charset="0"/>
                        </a:rPr>
                        <a:t>Classrooms </a:t>
                      </a:r>
                      <a:r>
                        <a:rPr lang="en-PH" sz="2400" dirty="0" smtClean="0">
                          <a:latin typeface="Arial Rounded MT Bold" pitchFamily="34" charset="0"/>
                        </a:rPr>
                        <a:t>with % Accomplishment  </a:t>
                      </a:r>
                    </a:p>
                    <a:p>
                      <a:pPr algn="ctr"/>
                      <a:r>
                        <a:rPr lang="en-PH" sz="2400" dirty="0" smtClean="0">
                          <a:latin typeface="Arial Rounded MT Bold" pitchFamily="34" charset="0"/>
                        </a:rPr>
                        <a:t>of </a:t>
                      </a:r>
                      <a:r>
                        <a:rPr lang="en-PH" sz="2400" dirty="0" smtClean="0">
                          <a:latin typeface="Arial Rounded MT Bold" pitchFamily="34" charset="0"/>
                        </a:rPr>
                        <a:t>Construction</a:t>
                      </a:r>
                      <a:endParaRPr lang="en-PH" sz="2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982133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Arial Rounded MT Bold" pitchFamily="34" charset="0"/>
                        </a:rPr>
                        <a:t>70%-100%</a:t>
                      </a:r>
                      <a:endParaRPr lang="en-PH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Arial Rounded MT Bold" pitchFamily="34" charset="0"/>
                        </a:rPr>
                        <a:t>50%-69%</a:t>
                      </a:r>
                      <a:endParaRPr lang="en-PH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>
                          <a:latin typeface="Arial Rounded MT Bold" pitchFamily="34" charset="0"/>
                        </a:rPr>
                        <a:t>Below 50%</a:t>
                      </a:r>
                      <a:endParaRPr lang="en-PH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982133">
                <a:tc>
                  <a:txBody>
                    <a:bodyPr/>
                    <a:lstStyle/>
                    <a:p>
                      <a:pPr algn="ctr"/>
                      <a:r>
                        <a:rPr lang="en-PH" sz="400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49/125</a:t>
                      </a:r>
                      <a:endParaRPr lang="en-PH" sz="4000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34/125</a:t>
                      </a:r>
                      <a:endParaRPr lang="en-PH" sz="4000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44/125</a:t>
                      </a:r>
                      <a:endParaRPr lang="en-PH" sz="4000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13235193"/>
              </p:ext>
            </p:extLst>
          </p:nvPr>
        </p:nvGraphicFramePr>
        <p:xfrm>
          <a:off x="228600" y="0"/>
          <a:ext cx="8763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47094066"/>
              </p:ext>
            </p:extLst>
          </p:nvPr>
        </p:nvGraphicFramePr>
        <p:xfrm>
          <a:off x="228600" y="3657600"/>
          <a:ext cx="8763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4876800" y="2628900"/>
            <a:ext cx="609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5181600" y="3009900"/>
            <a:ext cx="1752600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Internal Applicants: 257</a:t>
            </a:r>
            <a:endParaRPr lang="en-P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82653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smtClean="0"/>
              <a:t>External Applicants: 194</a:t>
            </a:r>
            <a:endParaRPr lang="en-P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n-PH" sz="3200" b="1" dirty="0" smtClean="0"/>
              <a:t>SHS Strategic Implementation</a:t>
            </a:r>
            <a:endParaRPr lang="en-PH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99909"/>
              </p:ext>
            </p:extLst>
          </p:nvPr>
        </p:nvGraphicFramePr>
        <p:xfrm>
          <a:off x="304800" y="609600"/>
          <a:ext cx="8458200" cy="602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136323"/>
                <a:gridCol w="2883477"/>
              </a:tblGrid>
              <a:tr h="1082467">
                <a:tc>
                  <a:txBody>
                    <a:bodyPr/>
                    <a:lstStyle/>
                    <a:p>
                      <a:pPr algn="ctr"/>
                      <a:r>
                        <a:rPr lang="en-PH" sz="2200" dirty="0" smtClean="0">
                          <a:latin typeface="Arial Black" pitchFamily="34" charset="0"/>
                        </a:rPr>
                        <a:t>SHS Components</a:t>
                      </a:r>
                      <a:endParaRPr lang="en-PH" sz="2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200" dirty="0" smtClean="0">
                          <a:latin typeface="Arial Black" pitchFamily="34" charset="0"/>
                        </a:rPr>
                        <a:t>2016</a:t>
                      </a:r>
                      <a:endParaRPr lang="en-PH" sz="22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200" dirty="0" smtClean="0">
                          <a:latin typeface="Arial Black" pitchFamily="34" charset="0"/>
                        </a:rPr>
                        <a:t>2017</a:t>
                      </a:r>
                      <a:endParaRPr lang="en-PH" sz="22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461331">
                <a:tc>
                  <a:txBody>
                    <a:bodyPr/>
                    <a:lstStyle/>
                    <a:p>
                      <a:pPr algn="l"/>
                      <a:r>
                        <a:rPr lang="en-PH" sz="2200" b="1" dirty="0" smtClean="0"/>
                        <a:t>Advocacy</a:t>
                      </a:r>
                      <a:endParaRPr lang="en-PH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2200" dirty="0" smtClean="0">
                          <a:latin typeface="Arial Rounded MT Bold" pitchFamily="34" charset="0"/>
                        </a:rPr>
                        <a:t>Stakeholders Forum, SHS Caravan,</a:t>
                      </a:r>
                      <a:r>
                        <a:rPr lang="en-PH" sz="22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PH" sz="2200" dirty="0" smtClean="0">
                          <a:latin typeface="Arial Rounded MT Bold" pitchFamily="34" charset="0"/>
                        </a:rPr>
                        <a:t>Radio </a:t>
                      </a:r>
                      <a:r>
                        <a:rPr lang="en-PH" sz="2200" b="1" dirty="0" smtClean="0">
                          <a:latin typeface="Arial Rounded MT Bold" pitchFamily="34" charset="0"/>
                        </a:rPr>
                        <a:t>Broadcast,</a:t>
                      </a:r>
                      <a:r>
                        <a:rPr lang="en-PH" sz="2200" b="1" baseline="0" dirty="0" smtClean="0">
                          <a:latin typeface="Arial Rounded MT Bold" pitchFamily="34" charset="0"/>
                        </a:rPr>
                        <a:t> Meetings/Conference</a:t>
                      </a:r>
                      <a:endParaRPr lang="en-PH" sz="2200" dirty="0" smtClean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State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 of the SHS Address (SOSA)</a:t>
                      </a:r>
                    </a:p>
                    <a:p>
                      <a:pPr algn="l"/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Stakeholders forum</a:t>
                      </a:r>
                    </a:p>
                    <a:p>
                      <a:pPr algn="l"/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Newsletter</a:t>
                      </a:r>
                    </a:p>
                    <a:p>
                      <a:pPr algn="l"/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Radio broadcast</a:t>
                      </a:r>
                      <a:endParaRPr lang="en-PH" sz="1800" dirty="0" smtClean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082467">
                <a:tc>
                  <a:txBody>
                    <a:bodyPr/>
                    <a:lstStyle/>
                    <a:p>
                      <a:pPr algn="l"/>
                      <a:r>
                        <a:rPr lang="en-PH" sz="2200" b="1" dirty="0" smtClean="0"/>
                        <a:t>Partnership and Linkages</a:t>
                      </a:r>
                      <a:endParaRPr lang="en-PH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MOU/MOA</a:t>
                      </a:r>
                    </a:p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Immersion of</a:t>
                      </a:r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 students  in Zamboanga  for Mega Sardines</a:t>
                      </a:r>
                    </a:p>
                    <a:p>
                      <a:pPr algn="l"/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Adopt a school for SHS</a:t>
                      </a:r>
                      <a:endParaRPr lang="en-PH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MOA for additional partners</a:t>
                      </a:r>
                    </a:p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Sustain</a:t>
                      </a:r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able  Partnership</a:t>
                      </a:r>
                    </a:p>
                    <a:p>
                      <a:pPr algn="l"/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Giving Recognition to SHS Stakeholders</a:t>
                      </a:r>
                      <a:endParaRPr lang="en-PH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082467">
                <a:tc>
                  <a:txBody>
                    <a:bodyPr/>
                    <a:lstStyle/>
                    <a:p>
                      <a:pPr algn="l"/>
                      <a:r>
                        <a:rPr lang="en-PH" sz="2200" b="1" dirty="0" smtClean="0"/>
                        <a:t>Personnel</a:t>
                      </a:r>
                      <a:endParaRPr lang="en-PH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Screening/Hiring/Training of SHS Teachers preferably</a:t>
                      </a:r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 for the core subjects</a:t>
                      </a:r>
                      <a:endParaRPr lang="en-PH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Screening/Hiring/Training of SHS Teachers preferably</a:t>
                      </a:r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 for the specialized subjects</a:t>
                      </a:r>
                      <a:endParaRPr lang="en-PH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082467">
                <a:tc>
                  <a:txBody>
                    <a:bodyPr/>
                    <a:lstStyle/>
                    <a:p>
                      <a:pPr algn="l"/>
                      <a:r>
                        <a:rPr lang="en-PH" sz="2200" b="1" dirty="0" smtClean="0"/>
                        <a:t>Career Guidance</a:t>
                      </a:r>
                      <a:endParaRPr lang="en-PH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Career</a:t>
                      </a:r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 Guidance Seminar</a:t>
                      </a:r>
                      <a:endParaRPr lang="en-PH" sz="16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600" dirty="0" smtClean="0">
                          <a:latin typeface="Arial Rounded MT Bold" pitchFamily="34" charset="0"/>
                        </a:rPr>
                        <a:t>Utilization</a:t>
                      </a:r>
                      <a:r>
                        <a:rPr lang="en-PH" sz="1600" baseline="0" dirty="0" smtClean="0">
                          <a:latin typeface="Arial Rounded MT Bold" pitchFamily="34" charset="0"/>
                        </a:rPr>
                        <a:t> of </a:t>
                      </a:r>
                      <a:r>
                        <a:rPr lang="en-PH" sz="1600" baseline="0" smtClean="0">
                          <a:latin typeface="Arial Rounded MT Bold" pitchFamily="34" charset="0"/>
                        </a:rPr>
                        <a:t>NCAE </a:t>
                      </a:r>
                      <a:r>
                        <a:rPr lang="en-PH" sz="1600" baseline="0" smtClean="0">
                          <a:latin typeface="Arial Rounded MT Bold" pitchFamily="34" charset="0"/>
                        </a:rPr>
                        <a:t>Results</a:t>
                      </a:r>
                      <a:endParaRPr lang="en-PH" sz="1600" baseline="0" dirty="0" smtClean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50320"/>
              </p:ext>
            </p:extLst>
          </p:nvPr>
        </p:nvGraphicFramePr>
        <p:xfrm>
          <a:off x="533400" y="228600"/>
          <a:ext cx="8305800" cy="608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819400"/>
                <a:gridCol w="3200400"/>
              </a:tblGrid>
              <a:tr h="619954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 smtClean="0">
                          <a:latin typeface="Arial Black" pitchFamily="34" charset="0"/>
                        </a:rPr>
                        <a:t>SHS Components</a:t>
                      </a:r>
                      <a:endParaRPr lang="en-PH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 smtClean="0">
                          <a:latin typeface="Arial Black" pitchFamily="34" charset="0"/>
                        </a:rPr>
                        <a:t>2016</a:t>
                      </a:r>
                      <a:endParaRPr lang="en-PH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 smtClean="0">
                          <a:latin typeface="Arial Black" pitchFamily="34" charset="0"/>
                        </a:rPr>
                        <a:t>2017</a:t>
                      </a:r>
                      <a:endParaRPr lang="en-PH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375788">
                <a:tc>
                  <a:txBody>
                    <a:bodyPr/>
                    <a:lstStyle/>
                    <a:p>
                      <a:pPr algn="l"/>
                      <a:r>
                        <a:rPr lang="en-PH" sz="2400" b="1" dirty="0" smtClean="0"/>
                        <a:t>Capacity Building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SHS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 Training Program for School Heads</a:t>
                      </a:r>
                    </a:p>
                    <a:p>
                      <a:pPr algn="l"/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and  newly hired SHS teachers</a:t>
                      </a:r>
                    </a:p>
                    <a:p>
                      <a:pPr algn="l"/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Benchmarking of </a:t>
                      </a:r>
                      <a:r>
                        <a:rPr lang="en-PH" sz="1800" baseline="0" dirty="0" err="1" smtClean="0">
                          <a:latin typeface="Arial Rounded MT Bold" pitchFamily="34" charset="0"/>
                        </a:rPr>
                        <a:t>Agri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- Fishery School Heads to Japan</a:t>
                      </a:r>
                      <a:endParaRPr lang="en-PH" sz="1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Trainings and Seminar for newly hired SHS teachers</a:t>
                      </a:r>
                      <a:endParaRPr lang="en-PH" sz="1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874520">
                <a:tc>
                  <a:txBody>
                    <a:bodyPr/>
                    <a:lstStyle/>
                    <a:p>
                      <a:pPr algn="l"/>
                      <a:r>
                        <a:rPr lang="en-PH" sz="2400" b="1" dirty="0" smtClean="0"/>
                        <a:t>Monitoring</a:t>
                      </a:r>
                      <a:r>
                        <a:rPr lang="en-PH" sz="2400" b="1" baseline="0" dirty="0" smtClean="0"/>
                        <a:t> and Evaluation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School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 visits using checklist (Subjects per track, strand/specialization)</a:t>
                      </a:r>
                      <a:endParaRPr lang="en-PH" sz="1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Intensive school visits to check curriculum offerings per track/strand/specialization</a:t>
                      </a:r>
                      <a:endParaRPr lang="en-PH" sz="1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1375788">
                <a:tc>
                  <a:txBody>
                    <a:bodyPr/>
                    <a:lstStyle/>
                    <a:p>
                      <a:pPr algn="l"/>
                      <a:r>
                        <a:rPr lang="en-PH" sz="2400" b="1" dirty="0" smtClean="0"/>
                        <a:t>Research/Tracer</a:t>
                      </a:r>
                      <a:r>
                        <a:rPr lang="en-PH" sz="2400" b="1" baseline="0" dirty="0" smtClean="0"/>
                        <a:t> Study</a:t>
                      </a:r>
                      <a:endParaRPr lang="en-PH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Environmental scanning</a:t>
                      </a:r>
                    </a:p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ICT Congress </a:t>
                      </a:r>
                    </a:p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CI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 Based </a:t>
                      </a:r>
                      <a:r>
                        <a:rPr lang="en-PH" sz="1800" dirty="0" smtClean="0">
                          <a:latin typeface="Arial Rounded MT Bold" pitchFamily="34" charset="0"/>
                        </a:rPr>
                        <a:t>Research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800" dirty="0" smtClean="0">
                          <a:latin typeface="Arial Rounded MT Bold" pitchFamily="34" charset="0"/>
                        </a:rPr>
                        <a:t>Presentation  and utilization of research</a:t>
                      </a:r>
                      <a:r>
                        <a:rPr lang="en-PH" sz="1800" baseline="0" dirty="0" smtClean="0">
                          <a:latin typeface="Arial Rounded MT Bold" pitchFamily="34" charset="0"/>
                        </a:rPr>
                        <a:t>  output .</a:t>
                      </a:r>
                      <a:endParaRPr lang="en-PH" sz="1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4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42541"/>
              </p:ext>
            </p:extLst>
          </p:nvPr>
        </p:nvGraphicFramePr>
        <p:xfrm>
          <a:off x="381000" y="381000"/>
          <a:ext cx="8305800" cy="518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76400"/>
                <a:gridCol w="1554480"/>
                <a:gridCol w="1661160"/>
                <a:gridCol w="166116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 Involved</a:t>
                      </a: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Media/ Channels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to address SHS Program Implementation</a:t>
                      </a:r>
                      <a:endParaRPr lang="en-US" sz="1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External Stakeholders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Parents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LGU/Barangay Officials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Industry Partners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Media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 Education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Reforms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Linkages/Memorandum of agreement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Benefits and advantages of  SHS Program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Career opportunities</a:t>
                      </a:r>
                    </a:p>
                    <a:p>
                      <a:pPr algn="l"/>
                      <a:endParaRPr lang="en-P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SHS </a:t>
                      </a:r>
                      <a:r>
                        <a:rPr lang="en-US" sz="1600" b="1" dirty="0"/>
                        <a:t>Task Force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School administrators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Teachers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11" marR="44811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SHS  radio program(Hope radio)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Multi- Media Presentation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Flyers,  pamphlets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Social and Print Media</a:t>
                      </a:r>
                    </a:p>
                  </a:txBody>
                  <a:tcPr marL="44811" marR="448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latin typeface="+mn-lt"/>
                          <a:ea typeface="Calibri"/>
                          <a:cs typeface="Times New Roman"/>
                        </a:rPr>
                        <a:t>EXTERNAL STAKEHOLDERS</a:t>
                      </a:r>
                      <a:endParaRPr lang="en-US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GPTCA Meetings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Stakeholders Forum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Parents Orientation Program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PTA Assembly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Barangay Council Session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Card distributions</a:t>
                      </a:r>
                    </a:p>
                  </a:txBody>
                  <a:tcPr marL="44811" marR="448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0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509</Words>
  <Application>Microsoft Office PowerPoint</Application>
  <PresentationFormat>On-screen Show (4:3)</PresentationFormat>
  <Paragraphs>174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Rounded MT Bold</vt:lpstr>
      <vt:lpstr>Baskerville Old Face</vt:lpstr>
      <vt:lpstr>Calibri</vt:lpstr>
      <vt:lpstr>Century Gothic</vt:lpstr>
      <vt:lpstr>ELLIS</vt:lpstr>
      <vt:lpstr>Informal Roman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Classroom Need Vs Actual Classroom</vt:lpstr>
      <vt:lpstr>PowerPoint Presentation</vt:lpstr>
      <vt:lpstr>SHS Strategic Implementation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ILIGAN CITY</dc:title>
  <dc:creator>Personal</dc:creator>
  <cp:lastModifiedBy>cesar bastida</cp:lastModifiedBy>
  <cp:revision>126</cp:revision>
  <dcterms:created xsi:type="dcterms:W3CDTF">2016-02-05T01:14:52Z</dcterms:created>
  <dcterms:modified xsi:type="dcterms:W3CDTF">2016-02-10T05:53:06Z</dcterms:modified>
</cp:coreProperties>
</file>