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5" r:id="rId3"/>
    <p:sldId id="257" r:id="rId4"/>
    <p:sldId id="258" r:id="rId5"/>
    <p:sldId id="259" r:id="rId6"/>
    <p:sldId id="260" r:id="rId7"/>
    <p:sldId id="29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7" r:id="rId30"/>
    <p:sldId id="288" r:id="rId31"/>
    <p:sldId id="285" r:id="rId32"/>
    <p:sldId id="286" r:id="rId33"/>
    <p:sldId id="289"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REDO MEDRANO" initials="AM" lastIdx="1" clrIdx="0">
    <p:extLst>
      <p:ext uri="{19B8F6BF-5375-455C-9EA6-DF929625EA0E}">
        <p15:presenceInfo xmlns:p15="http://schemas.microsoft.com/office/powerpoint/2012/main" userId="ALFREDO MEDR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31T05:43:51.023"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43594-2233-48C7-AF1E-C3763C8FFEAE}" type="datetimeFigureOut">
              <a:rPr lang="en-PH" smtClean="0"/>
              <a:t>12/02/2017</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74DF3-5DE5-4A43-ADA2-8819938E99AA}" type="slidenum">
              <a:rPr lang="en-PH" smtClean="0"/>
              <a:t>‹#›</a:t>
            </a:fld>
            <a:endParaRPr lang="en-PH"/>
          </a:p>
        </p:txBody>
      </p:sp>
    </p:spTree>
    <p:extLst>
      <p:ext uri="{BB962C8B-B14F-4D97-AF65-F5344CB8AC3E}">
        <p14:creationId xmlns:p14="http://schemas.microsoft.com/office/powerpoint/2010/main" val="318363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DE3E688E-3679-4626-806E-D972D9C3CCEF}"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401962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DE3E688E-3679-4626-806E-D972D9C3CCEF}"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391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DE3E688E-3679-4626-806E-D972D9C3CCEF}"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378923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DE3E688E-3679-4626-806E-D972D9C3CCEF}"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164629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3E688E-3679-4626-806E-D972D9C3CCEF}"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30539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DE3E688E-3679-4626-806E-D972D9C3CCEF}" type="datetimeFigureOut">
              <a:rPr lang="en-PH" smtClean="0"/>
              <a:t>12/02/2017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274470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DE3E688E-3679-4626-806E-D972D9C3CCEF}" type="datetimeFigureOut">
              <a:rPr lang="en-PH" smtClean="0"/>
              <a:t>12/02/2017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26190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DE3E688E-3679-4626-806E-D972D9C3CCEF}" type="datetimeFigureOut">
              <a:rPr lang="en-PH" smtClean="0"/>
              <a:t>12/02/2017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34347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E688E-3679-4626-806E-D972D9C3CCEF}" type="datetimeFigureOut">
              <a:rPr lang="en-PH" smtClean="0"/>
              <a:t>12/02/2017</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177392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3E688E-3679-4626-806E-D972D9C3CCEF}" type="datetimeFigureOut">
              <a:rPr lang="en-PH" smtClean="0"/>
              <a:t>12/02/2017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329833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3E688E-3679-4626-806E-D972D9C3CCEF}" type="datetimeFigureOut">
              <a:rPr lang="en-PH" smtClean="0"/>
              <a:t>12/02/2017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8337AA5-6362-4382-8F38-3B8101B9C261}" type="slidenum">
              <a:rPr lang="en-PH" smtClean="0"/>
              <a:t>‹#›</a:t>
            </a:fld>
            <a:endParaRPr lang="en-PH"/>
          </a:p>
        </p:txBody>
      </p:sp>
    </p:spTree>
    <p:extLst>
      <p:ext uri="{BB962C8B-B14F-4D97-AF65-F5344CB8AC3E}">
        <p14:creationId xmlns:p14="http://schemas.microsoft.com/office/powerpoint/2010/main" val="42478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E688E-3679-4626-806E-D972D9C3CCEF}" type="datetimeFigureOut">
              <a:rPr lang="en-PH" smtClean="0"/>
              <a:t>12/02/2017</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37AA5-6362-4382-8F38-3B8101B9C261}" type="slidenum">
              <a:rPr lang="en-PH" smtClean="0"/>
              <a:t>‹#›</a:t>
            </a:fld>
            <a:endParaRPr lang="en-PH"/>
          </a:p>
        </p:txBody>
      </p:sp>
    </p:spTree>
    <p:extLst>
      <p:ext uri="{BB962C8B-B14F-4D97-AF65-F5344CB8AC3E}">
        <p14:creationId xmlns:p14="http://schemas.microsoft.com/office/powerpoint/2010/main" val="139886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beis.deped.gov.ph/bei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beis.deped.gov.ph/bei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726" y="2774701"/>
            <a:ext cx="9829800" cy="2765380"/>
          </a:xfrm>
        </p:spPr>
        <p:txBody>
          <a:bodyPr>
            <a:noAutofit/>
          </a:bodyPr>
          <a:lstStyle/>
          <a:p>
            <a:r>
              <a:rPr lang="en-PH" sz="9600" b="1" dirty="0" smtClean="0">
                <a:latin typeface="AR JULIAN" panose="02000000000000000000" pitchFamily="2" charset="0"/>
              </a:rPr>
              <a:t>EBEIS NSBI SYSTEM 2016</a:t>
            </a:r>
            <a:endParaRPr lang="en-PH" sz="9600" b="1" dirty="0">
              <a:latin typeface="AR JULI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34" y="580142"/>
            <a:ext cx="2667000" cy="1836487"/>
          </a:xfrm>
          <a:prstGeom prst="rect">
            <a:avLst/>
          </a:prstGeom>
        </p:spPr>
      </p:pic>
    </p:spTree>
    <p:extLst>
      <p:ext uri="{BB962C8B-B14F-4D97-AF65-F5344CB8AC3E}">
        <p14:creationId xmlns:p14="http://schemas.microsoft.com/office/powerpoint/2010/main" val="10504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8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56" y="273351"/>
            <a:ext cx="7576459" cy="5730391"/>
          </a:xfrm>
          <a:prstGeom prst="rect">
            <a:avLst/>
          </a:prstGeom>
        </p:spPr>
      </p:pic>
      <p:sp>
        <p:nvSpPr>
          <p:cNvPr id="3" name="TextBox 2"/>
          <p:cNvSpPr txBox="1"/>
          <p:nvPr/>
        </p:nvSpPr>
        <p:spPr>
          <a:xfrm>
            <a:off x="1913709" y="5164252"/>
            <a:ext cx="5780314" cy="707886"/>
          </a:xfrm>
          <a:prstGeom prst="rect">
            <a:avLst/>
          </a:prstGeom>
          <a:noFill/>
        </p:spPr>
        <p:txBody>
          <a:bodyPr wrap="square" rtlCol="0">
            <a:spAutoFit/>
          </a:bodyPr>
          <a:lstStyle/>
          <a:p>
            <a:r>
              <a:rPr lang="en-PH" sz="4000" dirty="0" smtClean="0"/>
              <a:t>After filling out, click Save</a:t>
            </a:r>
            <a:endParaRPr lang="en-PH" sz="4000" dirty="0"/>
          </a:p>
        </p:txBody>
      </p:sp>
      <p:sp>
        <p:nvSpPr>
          <p:cNvPr id="4" name="Oval 3"/>
          <p:cNvSpPr/>
          <p:nvPr/>
        </p:nvSpPr>
        <p:spPr>
          <a:xfrm>
            <a:off x="4545872" y="1920241"/>
            <a:ext cx="509451" cy="53557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6" name="Straight Arrow Connector 5"/>
          <p:cNvCxnSpPr/>
          <p:nvPr/>
        </p:nvCxnSpPr>
        <p:spPr>
          <a:xfrm flipV="1">
            <a:off x="4892038" y="1839686"/>
            <a:ext cx="646182" cy="348344"/>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96702" y="505544"/>
            <a:ext cx="2892987" cy="1754326"/>
          </a:xfrm>
          <a:prstGeom prst="rect">
            <a:avLst/>
          </a:prstGeom>
          <a:solidFill>
            <a:schemeClr val="accent2">
              <a:lumMod val="40000"/>
              <a:lumOff val="60000"/>
            </a:schemeClr>
          </a:solidFill>
          <a:ln>
            <a:solidFill>
              <a:schemeClr val="tx1"/>
            </a:solidFill>
          </a:ln>
        </p:spPr>
        <p:txBody>
          <a:bodyPr wrap="square" rtlCol="0">
            <a:spAutoFit/>
          </a:bodyPr>
          <a:lstStyle/>
          <a:p>
            <a:r>
              <a:rPr lang="en-PH" b="1" dirty="0" smtClean="0"/>
              <a:t>Click Here to select or you can type the first 3 letters then select, if none in the list, select others, then Type the Name of Building/Structure</a:t>
            </a:r>
            <a:endParaRPr lang="en-PH" b="1" dirty="0"/>
          </a:p>
        </p:txBody>
      </p:sp>
      <p:sp>
        <p:nvSpPr>
          <p:cNvPr id="10" name="TextBox 9"/>
          <p:cNvSpPr txBox="1"/>
          <p:nvPr/>
        </p:nvSpPr>
        <p:spPr>
          <a:xfrm>
            <a:off x="8431207" y="2455818"/>
            <a:ext cx="3442930" cy="2554545"/>
          </a:xfrm>
          <a:prstGeom prst="rect">
            <a:avLst/>
          </a:prstGeom>
          <a:solidFill>
            <a:schemeClr val="accent2">
              <a:lumMod val="40000"/>
              <a:lumOff val="60000"/>
            </a:schemeClr>
          </a:solidFill>
          <a:ln>
            <a:solidFill>
              <a:schemeClr val="tx1"/>
            </a:solidFill>
          </a:ln>
        </p:spPr>
        <p:txBody>
          <a:bodyPr wrap="square" rtlCol="0">
            <a:spAutoFit/>
          </a:bodyPr>
          <a:lstStyle/>
          <a:p>
            <a:r>
              <a:rPr lang="en-PH" sz="2000" dirty="0" smtClean="0"/>
              <a:t>To fill out Funding Source, just click the box then it will display the selection, just click to select, to delete, just click x, click again the box if multiple Fund sources, then select. Same procedure for the Specific Fund.</a:t>
            </a:r>
            <a:endParaRPr lang="en-PH" sz="2000" dirty="0"/>
          </a:p>
        </p:txBody>
      </p:sp>
      <p:pic>
        <p:nvPicPr>
          <p:cNvPr id="9" name="Picture 8"/>
          <p:cNvPicPr>
            <a:picLocks noChangeAspect="1"/>
          </p:cNvPicPr>
          <p:nvPr/>
        </p:nvPicPr>
        <p:blipFill>
          <a:blip r:embed="rId3"/>
          <a:stretch>
            <a:fillRect/>
          </a:stretch>
        </p:blipFill>
        <p:spPr>
          <a:xfrm>
            <a:off x="8431207" y="138214"/>
            <a:ext cx="3084565" cy="2115130"/>
          </a:xfrm>
          <a:prstGeom prst="rect">
            <a:avLst/>
          </a:prstGeom>
        </p:spPr>
      </p:pic>
      <p:sp>
        <p:nvSpPr>
          <p:cNvPr id="11" name="Up Arrow Callout 10"/>
          <p:cNvSpPr/>
          <p:nvPr/>
        </p:nvSpPr>
        <p:spPr>
          <a:xfrm>
            <a:off x="692332" y="5893091"/>
            <a:ext cx="992777" cy="762818"/>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
        <p:nvSpPr>
          <p:cNvPr id="12" name="Oval 11"/>
          <p:cNvSpPr/>
          <p:nvPr/>
        </p:nvSpPr>
        <p:spPr>
          <a:xfrm>
            <a:off x="4632957" y="3339741"/>
            <a:ext cx="509451" cy="53557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Left Arrow 17"/>
          <p:cNvSpPr/>
          <p:nvPr/>
        </p:nvSpPr>
        <p:spPr>
          <a:xfrm>
            <a:off x="7380511" y="2383973"/>
            <a:ext cx="1143003" cy="31568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100" dirty="0" smtClean="0"/>
              <a:t>Type or </a:t>
            </a:r>
            <a:r>
              <a:rPr lang="en-PH" sz="1100" dirty="0" err="1" smtClean="0"/>
              <a:t>sselect</a:t>
            </a:r>
            <a:endParaRPr lang="en-PH" sz="1100" dirty="0"/>
          </a:p>
        </p:txBody>
      </p:sp>
      <p:sp>
        <p:nvSpPr>
          <p:cNvPr id="13" name="Oval 12"/>
          <p:cNvSpPr/>
          <p:nvPr/>
        </p:nvSpPr>
        <p:spPr>
          <a:xfrm>
            <a:off x="4641664" y="4053850"/>
            <a:ext cx="509451" cy="53557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p:cNvSpPr txBox="1"/>
          <p:nvPr/>
        </p:nvSpPr>
        <p:spPr>
          <a:xfrm>
            <a:off x="5180288" y="2736088"/>
            <a:ext cx="2892987" cy="646331"/>
          </a:xfrm>
          <a:prstGeom prst="rect">
            <a:avLst/>
          </a:prstGeom>
          <a:solidFill>
            <a:schemeClr val="accent2">
              <a:lumMod val="40000"/>
              <a:lumOff val="60000"/>
            </a:schemeClr>
          </a:solidFill>
          <a:ln>
            <a:solidFill>
              <a:schemeClr val="tx1"/>
            </a:solidFill>
          </a:ln>
        </p:spPr>
        <p:txBody>
          <a:bodyPr wrap="square" rtlCol="0">
            <a:spAutoFit/>
          </a:bodyPr>
          <a:lstStyle/>
          <a:p>
            <a:r>
              <a:rPr lang="en-PH" b="1" dirty="0" smtClean="0"/>
              <a:t>Click Here to Select Building Condition and Classification</a:t>
            </a:r>
            <a:endParaRPr lang="en-PH" b="1" dirty="0"/>
          </a:p>
        </p:txBody>
      </p:sp>
      <p:cxnSp>
        <p:nvCxnSpPr>
          <p:cNvPr id="15" name="Straight Arrow Connector 14"/>
          <p:cNvCxnSpPr/>
          <p:nvPr/>
        </p:nvCxnSpPr>
        <p:spPr>
          <a:xfrm flipV="1">
            <a:off x="4848496" y="3368075"/>
            <a:ext cx="366633" cy="213328"/>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24694" y="3422712"/>
            <a:ext cx="715413" cy="866265"/>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Left Arrow 20"/>
          <p:cNvSpPr/>
          <p:nvPr/>
        </p:nvSpPr>
        <p:spPr>
          <a:xfrm>
            <a:off x="7336969" y="3657602"/>
            <a:ext cx="576945" cy="31568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100" dirty="0" smtClean="0"/>
              <a:t>Type</a:t>
            </a:r>
            <a:endParaRPr lang="en-PH" sz="1100" dirty="0"/>
          </a:p>
        </p:txBody>
      </p:sp>
      <p:sp>
        <p:nvSpPr>
          <p:cNvPr id="22" name="Left Arrow 21"/>
          <p:cNvSpPr/>
          <p:nvPr/>
        </p:nvSpPr>
        <p:spPr>
          <a:xfrm>
            <a:off x="7358738" y="4365172"/>
            <a:ext cx="576945" cy="31568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100" dirty="0" smtClean="0"/>
              <a:t>Type</a:t>
            </a:r>
            <a:endParaRPr lang="en-PH" sz="1100" dirty="0"/>
          </a:p>
        </p:txBody>
      </p:sp>
      <p:pic>
        <p:nvPicPr>
          <p:cNvPr id="23" name="Picture 22"/>
          <p:cNvPicPr>
            <a:picLocks noChangeAspect="1"/>
          </p:cNvPicPr>
          <p:nvPr/>
        </p:nvPicPr>
        <p:blipFill>
          <a:blip r:embed="rId4"/>
          <a:stretch>
            <a:fillRect/>
          </a:stretch>
        </p:blipFill>
        <p:spPr>
          <a:xfrm>
            <a:off x="8431207" y="5220191"/>
            <a:ext cx="3295650" cy="990600"/>
          </a:xfrm>
          <a:prstGeom prst="rect">
            <a:avLst/>
          </a:prstGeom>
        </p:spPr>
      </p:pic>
    </p:spTree>
    <p:extLst>
      <p:ext uri="{BB962C8B-B14F-4D97-AF65-F5344CB8AC3E}">
        <p14:creationId xmlns:p14="http://schemas.microsoft.com/office/powerpoint/2010/main" val="14469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iterate type="wd">
                                    <p:tmPct val="10000"/>
                                  </p:iterate>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strips(downLeft)">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strips(down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1+#ppt_w/2"/>
                                          </p:val>
                                        </p:tav>
                                        <p:tav tm="100000">
                                          <p:val>
                                            <p:strVal val="#ppt_x"/>
                                          </p:val>
                                        </p:tav>
                                      </p:tavLst>
                                    </p:anim>
                                    <p:anim calcmode="lin" valueType="num">
                                      <p:cBhvr additive="base">
                                        <p:cTn id="8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fill="hold"/>
                                        <p:tgtEl>
                                          <p:spTgt spid="22"/>
                                        </p:tgtEl>
                                        <p:attrNameLst>
                                          <p:attrName>ppt_x</p:attrName>
                                        </p:attrNameLst>
                                      </p:cBhvr>
                                      <p:tavLst>
                                        <p:tav tm="0">
                                          <p:val>
                                            <p:strVal val="1+#ppt_w/2"/>
                                          </p:val>
                                        </p:tav>
                                        <p:tav tm="100000">
                                          <p:val>
                                            <p:strVal val="#ppt_x"/>
                                          </p:val>
                                        </p:tav>
                                      </p:tavLst>
                                    </p:anim>
                                    <p:anim calcmode="lin" valueType="num">
                                      <p:cBhvr additive="base">
                                        <p:cTn id="9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additive="base">
                                        <p:cTn id="100" dur="500" fill="hold"/>
                                        <p:tgtEl>
                                          <p:spTgt spid="3"/>
                                        </p:tgtEl>
                                        <p:attrNameLst>
                                          <p:attrName>ppt_x</p:attrName>
                                        </p:attrNameLst>
                                      </p:cBhvr>
                                      <p:tavLst>
                                        <p:tav tm="0">
                                          <p:val>
                                            <p:strVal val="#ppt_x"/>
                                          </p:val>
                                        </p:tav>
                                        <p:tav tm="100000">
                                          <p:val>
                                            <p:strVal val="#ppt_x"/>
                                          </p:val>
                                        </p:tav>
                                      </p:tavLst>
                                    </p:anim>
                                    <p:anim calcmode="lin" valueType="num">
                                      <p:cBhvr additive="base">
                                        <p:cTn id="10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additive="base">
                                        <p:cTn id="106" dur="500" fill="hold"/>
                                        <p:tgtEl>
                                          <p:spTgt spid="11"/>
                                        </p:tgtEl>
                                        <p:attrNameLst>
                                          <p:attrName>ppt_x</p:attrName>
                                        </p:attrNameLst>
                                      </p:cBhvr>
                                      <p:tavLst>
                                        <p:tav tm="0">
                                          <p:val>
                                            <p:strVal val="#ppt_x"/>
                                          </p:val>
                                        </p:tav>
                                        <p:tav tm="100000">
                                          <p:val>
                                            <p:strVal val="#ppt_x"/>
                                          </p:val>
                                        </p:tav>
                                      </p:tavLst>
                                    </p:anim>
                                    <p:anim calcmode="lin" valueType="num">
                                      <p:cBhvr additive="base">
                                        <p:cTn id="10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10" grpId="0" animBg="1"/>
      <p:bldP spid="11" grpId="0" animBg="1"/>
      <p:bldP spid="12" grpId="0" animBg="1"/>
      <p:bldP spid="18" grpId="0" animBg="1"/>
      <p:bldP spid="13" grpId="0" animBg="1"/>
      <p:bldP spid="14"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852" y="365761"/>
            <a:ext cx="11151615" cy="5133702"/>
          </a:xfrm>
          <a:prstGeom prst="rect">
            <a:avLst/>
          </a:prstGeom>
        </p:spPr>
      </p:pic>
      <p:sp>
        <p:nvSpPr>
          <p:cNvPr id="3" name="TextBox 2"/>
          <p:cNvSpPr txBox="1"/>
          <p:nvPr/>
        </p:nvSpPr>
        <p:spPr>
          <a:xfrm>
            <a:off x="910172" y="5408023"/>
            <a:ext cx="10722973" cy="954107"/>
          </a:xfrm>
          <a:prstGeom prst="rect">
            <a:avLst/>
          </a:prstGeom>
          <a:noFill/>
        </p:spPr>
        <p:txBody>
          <a:bodyPr wrap="square" rtlCol="0">
            <a:spAutoFit/>
          </a:bodyPr>
          <a:lstStyle/>
          <a:p>
            <a:r>
              <a:rPr lang="en-PH" sz="2800" dirty="0" smtClean="0"/>
              <a:t>B/S 1 is already added, refer again to the NSBI Form for the next entry, B/S 2 is School Building, so Click </a:t>
            </a:r>
            <a:r>
              <a:rPr lang="en-PH" sz="2800" b="1" dirty="0" smtClean="0">
                <a:solidFill>
                  <a:srgbClr val="0070C0"/>
                </a:solidFill>
              </a:rPr>
              <a:t>Add School Building</a:t>
            </a:r>
            <a:endParaRPr lang="en-PH" sz="2800" b="1" u="sng" dirty="0">
              <a:solidFill>
                <a:srgbClr val="0070C0"/>
              </a:solidFill>
            </a:endParaRPr>
          </a:p>
        </p:txBody>
      </p:sp>
      <p:sp>
        <p:nvSpPr>
          <p:cNvPr id="4" name="Down Arrow 3"/>
          <p:cNvSpPr/>
          <p:nvPr/>
        </p:nvSpPr>
        <p:spPr>
          <a:xfrm>
            <a:off x="1750423" y="4180114"/>
            <a:ext cx="757646" cy="56170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 name="Picture 5"/>
          <p:cNvPicPr>
            <a:picLocks noChangeAspect="1"/>
          </p:cNvPicPr>
          <p:nvPr/>
        </p:nvPicPr>
        <p:blipFill>
          <a:blip r:embed="rId3"/>
          <a:stretch>
            <a:fillRect/>
          </a:stretch>
        </p:blipFill>
        <p:spPr>
          <a:xfrm>
            <a:off x="2508069" y="800371"/>
            <a:ext cx="3653245" cy="695325"/>
          </a:xfrm>
          <a:prstGeom prst="rect">
            <a:avLst/>
          </a:prstGeom>
        </p:spPr>
      </p:pic>
      <p:sp>
        <p:nvSpPr>
          <p:cNvPr id="8" name="Rounded Rectangle 7"/>
          <p:cNvSpPr/>
          <p:nvPr/>
        </p:nvSpPr>
        <p:spPr>
          <a:xfrm>
            <a:off x="809297" y="3741683"/>
            <a:ext cx="1030013"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extBox 8"/>
          <p:cNvSpPr txBox="1"/>
          <p:nvPr/>
        </p:nvSpPr>
        <p:spPr>
          <a:xfrm>
            <a:off x="4471326" y="4233322"/>
            <a:ext cx="4582510" cy="646331"/>
          </a:xfrm>
          <a:prstGeom prst="rect">
            <a:avLst/>
          </a:prstGeom>
          <a:solidFill>
            <a:schemeClr val="accent2">
              <a:lumMod val="40000"/>
              <a:lumOff val="60000"/>
            </a:schemeClr>
          </a:solidFill>
        </p:spPr>
        <p:txBody>
          <a:bodyPr wrap="square" rtlCol="0">
            <a:spAutoFit/>
          </a:bodyPr>
          <a:lstStyle/>
          <a:p>
            <a:r>
              <a:rPr lang="en-PH" dirty="0" smtClean="0"/>
              <a:t>Click </a:t>
            </a:r>
            <a:r>
              <a:rPr lang="en-PH" b="1" dirty="0" smtClean="0">
                <a:solidFill>
                  <a:srgbClr val="00B0F0"/>
                </a:solidFill>
              </a:rPr>
              <a:t>Edit</a:t>
            </a:r>
            <a:r>
              <a:rPr lang="en-PH" dirty="0" smtClean="0"/>
              <a:t> to Update School Building/Structure Information or </a:t>
            </a:r>
            <a:r>
              <a:rPr lang="en-PH" b="1" dirty="0" smtClean="0">
                <a:solidFill>
                  <a:srgbClr val="00B0F0"/>
                </a:solidFill>
              </a:rPr>
              <a:t>Delete</a:t>
            </a:r>
            <a:r>
              <a:rPr lang="en-PH" dirty="0" smtClean="0"/>
              <a:t> to remove from the list</a:t>
            </a:r>
            <a:endParaRPr lang="en-PH" dirty="0"/>
          </a:p>
        </p:txBody>
      </p:sp>
    </p:spTree>
    <p:extLst>
      <p:ext uri="{BB962C8B-B14F-4D97-AF65-F5344CB8AC3E}">
        <p14:creationId xmlns:p14="http://schemas.microsoft.com/office/powerpoint/2010/main" val="462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0447" y="0"/>
            <a:ext cx="9522822" cy="6481085"/>
          </a:xfrm>
          <a:prstGeom prst="rect">
            <a:avLst/>
          </a:prstGeom>
        </p:spPr>
      </p:pic>
      <p:sp>
        <p:nvSpPr>
          <p:cNvPr id="4" name="Oval 3"/>
          <p:cNvSpPr/>
          <p:nvPr/>
        </p:nvSpPr>
        <p:spPr>
          <a:xfrm>
            <a:off x="4519746" y="1854929"/>
            <a:ext cx="509451" cy="53557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extBox 7"/>
          <p:cNvSpPr txBox="1"/>
          <p:nvPr/>
        </p:nvSpPr>
        <p:spPr>
          <a:xfrm>
            <a:off x="7883136" y="522779"/>
            <a:ext cx="3442930" cy="2031325"/>
          </a:xfrm>
          <a:prstGeom prst="rect">
            <a:avLst/>
          </a:prstGeom>
          <a:solidFill>
            <a:schemeClr val="accent2">
              <a:lumMod val="40000"/>
              <a:lumOff val="60000"/>
            </a:schemeClr>
          </a:solidFill>
          <a:ln>
            <a:solidFill>
              <a:schemeClr val="tx1"/>
            </a:solidFill>
          </a:ln>
        </p:spPr>
        <p:txBody>
          <a:bodyPr wrap="square" rtlCol="0">
            <a:spAutoFit/>
          </a:bodyPr>
          <a:lstStyle/>
          <a:p>
            <a:r>
              <a:rPr lang="en-PH" dirty="0" smtClean="0"/>
              <a:t>To fill out </a:t>
            </a:r>
            <a:r>
              <a:rPr lang="en-PH" b="1" dirty="0" smtClean="0"/>
              <a:t>Funding Source</a:t>
            </a:r>
            <a:r>
              <a:rPr lang="en-PH" dirty="0" smtClean="0"/>
              <a:t>, just click the box then it will display the selection, just click to select, to delete, just click x, click again the box if multiple Fund sources, then select. Same procedure for the Specific Fund.</a:t>
            </a:r>
            <a:endParaRPr lang="en-PH" dirty="0"/>
          </a:p>
        </p:txBody>
      </p:sp>
      <p:sp>
        <p:nvSpPr>
          <p:cNvPr id="13" name="Left Arrow 12"/>
          <p:cNvSpPr/>
          <p:nvPr/>
        </p:nvSpPr>
        <p:spPr>
          <a:xfrm>
            <a:off x="2838994" y="2636520"/>
            <a:ext cx="836023" cy="47026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
        <p:nvSpPr>
          <p:cNvPr id="14" name="Left Arrow 13"/>
          <p:cNvSpPr/>
          <p:nvPr/>
        </p:nvSpPr>
        <p:spPr>
          <a:xfrm>
            <a:off x="2860764" y="3141620"/>
            <a:ext cx="836023" cy="47026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
        <p:nvSpPr>
          <p:cNvPr id="15" name="Oval 14"/>
          <p:cNvSpPr/>
          <p:nvPr/>
        </p:nvSpPr>
        <p:spPr>
          <a:xfrm>
            <a:off x="4506681" y="3666316"/>
            <a:ext cx="509451" cy="53557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Oval 15"/>
          <p:cNvSpPr/>
          <p:nvPr/>
        </p:nvSpPr>
        <p:spPr>
          <a:xfrm>
            <a:off x="4515388" y="4380425"/>
            <a:ext cx="509451" cy="53557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2" name="Straight Arrow Connector 11"/>
          <p:cNvCxnSpPr/>
          <p:nvPr/>
        </p:nvCxnSpPr>
        <p:spPr>
          <a:xfrm flipV="1">
            <a:off x="4783178" y="1453732"/>
            <a:ext cx="246019" cy="668985"/>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78245" y="508328"/>
            <a:ext cx="2892987" cy="954107"/>
          </a:xfrm>
          <a:prstGeom prst="rect">
            <a:avLst/>
          </a:prstGeom>
          <a:solidFill>
            <a:schemeClr val="accent2">
              <a:lumMod val="40000"/>
              <a:lumOff val="60000"/>
            </a:schemeClr>
          </a:solidFill>
          <a:ln>
            <a:solidFill>
              <a:schemeClr val="tx1"/>
            </a:solidFill>
          </a:ln>
        </p:spPr>
        <p:txBody>
          <a:bodyPr wrap="square" rtlCol="0">
            <a:spAutoFit/>
          </a:bodyPr>
          <a:lstStyle/>
          <a:p>
            <a:r>
              <a:rPr lang="en-PH" sz="1400" b="1" dirty="0" smtClean="0"/>
              <a:t>Click Here to select or you can type the first 3 letters then select, if none in the list, select others, then Type the Name of Building/Structure</a:t>
            </a:r>
            <a:endParaRPr lang="en-PH" sz="1400" b="1" dirty="0"/>
          </a:p>
        </p:txBody>
      </p:sp>
      <p:pic>
        <p:nvPicPr>
          <p:cNvPr id="10" name="Picture 9"/>
          <p:cNvPicPr>
            <a:picLocks noChangeAspect="1"/>
          </p:cNvPicPr>
          <p:nvPr/>
        </p:nvPicPr>
        <p:blipFill>
          <a:blip r:embed="rId3"/>
          <a:stretch>
            <a:fillRect/>
          </a:stretch>
        </p:blipFill>
        <p:spPr>
          <a:xfrm>
            <a:off x="4081178" y="2925828"/>
            <a:ext cx="3181350" cy="780507"/>
          </a:xfrm>
          <a:prstGeom prst="rect">
            <a:avLst/>
          </a:prstGeom>
        </p:spPr>
      </p:pic>
      <p:pic>
        <p:nvPicPr>
          <p:cNvPr id="11" name="Picture 10"/>
          <p:cNvPicPr>
            <a:picLocks noChangeAspect="1"/>
          </p:cNvPicPr>
          <p:nvPr/>
        </p:nvPicPr>
        <p:blipFill>
          <a:blip r:embed="rId4"/>
          <a:stretch>
            <a:fillRect/>
          </a:stretch>
        </p:blipFill>
        <p:spPr>
          <a:xfrm>
            <a:off x="7883136" y="2925828"/>
            <a:ext cx="3562350" cy="828675"/>
          </a:xfrm>
          <a:prstGeom prst="rect">
            <a:avLst/>
          </a:prstGeom>
        </p:spPr>
      </p:pic>
      <p:cxnSp>
        <p:nvCxnSpPr>
          <p:cNvPr id="19" name="Straight Arrow Connector 18"/>
          <p:cNvCxnSpPr/>
          <p:nvPr/>
        </p:nvCxnSpPr>
        <p:spPr>
          <a:xfrm>
            <a:off x="7358743" y="2013857"/>
            <a:ext cx="566050" cy="911971"/>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7883136" y="4003120"/>
            <a:ext cx="2505075" cy="657225"/>
          </a:xfrm>
          <a:prstGeom prst="rect">
            <a:avLst/>
          </a:prstGeom>
        </p:spPr>
      </p:pic>
      <p:cxnSp>
        <p:nvCxnSpPr>
          <p:cNvPr id="22" name="Straight Arrow Connector 21"/>
          <p:cNvCxnSpPr/>
          <p:nvPr/>
        </p:nvCxnSpPr>
        <p:spPr>
          <a:xfrm>
            <a:off x="7261974" y="2802721"/>
            <a:ext cx="662819" cy="1242461"/>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a:stretch>
            <a:fillRect/>
          </a:stretch>
        </p:blipFill>
        <p:spPr>
          <a:xfrm>
            <a:off x="6339568" y="5417112"/>
            <a:ext cx="5238750" cy="1219200"/>
          </a:xfrm>
          <a:prstGeom prst="rect">
            <a:avLst/>
          </a:prstGeom>
        </p:spPr>
      </p:pic>
      <p:cxnSp>
        <p:nvCxnSpPr>
          <p:cNvPr id="26" name="Straight Arrow Connector 25"/>
          <p:cNvCxnSpPr/>
          <p:nvPr/>
        </p:nvCxnSpPr>
        <p:spPr>
          <a:xfrm>
            <a:off x="7358743" y="4415838"/>
            <a:ext cx="1317171" cy="1146762"/>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70857" y="5192205"/>
            <a:ext cx="2892987" cy="646331"/>
          </a:xfrm>
          <a:prstGeom prst="rect">
            <a:avLst/>
          </a:prstGeom>
          <a:solidFill>
            <a:schemeClr val="accent2">
              <a:lumMod val="40000"/>
              <a:lumOff val="60000"/>
            </a:schemeClr>
          </a:solidFill>
          <a:ln>
            <a:solidFill>
              <a:schemeClr val="tx1"/>
            </a:solidFill>
          </a:ln>
        </p:spPr>
        <p:txBody>
          <a:bodyPr wrap="square" rtlCol="0">
            <a:spAutoFit/>
          </a:bodyPr>
          <a:lstStyle/>
          <a:p>
            <a:r>
              <a:rPr lang="en-PH" b="1" dirty="0" smtClean="0"/>
              <a:t>Click Here to Select Building Condition and Classification</a:t>
            </a:r>
            <a:endParaRPr lang="en-PH" b="1" dirty="0"/>
          </a:p>
        </p:txBody>
      </p:sp>
      <p:cxnSp>
        <p:nvCxnSpPr>
          <p:cNvPr id="29" name="Straight Arrow Connector 28"/>
          <p:cNvCxnSpPr/>
          <p:nvPr/>
        </p:nvCxnSpPr>
        <p:spPr>
          <a:xfrm>
            <a:off x="4746471" y="4060778"/>
            <a:ext cx="837743" cy="110895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181529" y="4660345"/>
            <a:ext cx="535821" cy="53186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strips(downLef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strips(downLeft)">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ppt_w</p:attrName>
                                        </p:attrNameLst>
                                      </p:cBhvr>
                                      <p:tavLst>
                                        <p:tav tm="0">
                                          <p:val>
                                            <p:fltVal val="0"/>
                                          </p:val>
                                        </p:tav>
                                        <p:tav tm="100000">
                                          <p:val>
                                            <p:strVal val="#ppt_w"/>
                                          </p:val>
                                        </p:tav>
                                      </p:tavLst>
                                    </p:anim>
                                    <p:anim calcmode="lin" valueType="num">
                                      <p:cBhvr>
                                        <p:cTn id="91" dur="500" fill="hold"/>
                                        <p:tgtEl>
                                          <p:spTgt spid="11"/>
                                        </p:tgtEl>
                                        <p:attrNameLst>
                                          <p:attrName>ppt_h</p:attrName>
                                        </p:attrNameLst>
                                      </p:cBhvr>
                                      <p:tavLst>
                                        <p:tav tm="0">
                                          <p:val>
                                            <p:fltVal val="0"/>
                                          </p:val>
                                        </p:tav>
                                        <p:tav tm="100000">
                                          <p:val>
                                            <p:strVal val="#ppt_h"/>
                                          </p:val>
                                        </p:tav>
                                      </p:tavLst>
                                    </p:anim>
                                    <p:animEffect transition="in" filter="fade">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strips(downLeft)">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fltVal val="0"/>
                                          </p:val>
                                        </p:tav>
                                        <p:tav tm="100000">
                                          <p:val>
                                            <p:strVal val="#ppt_w"/>
                                          </p:val>
                                        </p:tav>
                                      </p:tavLst>
                                    </p:anim>
                                    <p:anim calcmode="lin" valueType="num">
                                      <p:cBhvr>
                                        <p:cTn id="103" dur="500" fill="hold"/>
                                        <p:tgtEl>
                                          <p:spTgt spid="21"/>
                                        </p:tgtEl>
                                        <p:attrNameLst>
                                          <p:attrName>ppt_h</p:attrName>
                                        </p:attrNameLst>
                                      </p:cBhvr>
                                      <p:tavLst>
                                        <p:tav tm="0">
                                          <p:val>
                                            <p:fltVal val="0"/>
                                          </p:val>
                                        </p:tav>
                                        <p:tav tm="100000">
                                          <p:val>
                                            <p:strVal val="#ppt_h"/>
                                          </p:val>
                                        </p:tav>
                                      </p:tavLst>
                                    </p:anim>
                                    <p:animEffect transition="in" filter="fade">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18" presetClass="entr" presetSubtype="12"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Left)">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18" presetClass="entr" presetSubtype="12"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strips(downLeft)">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animBg="1"/>
      <p:bldP spid="14" grpId="0" animBg="1"/>
      <p:bldP spid="15" grpId="0" animBg="1"/>
      <p:bldP spid="16" grpId="0" animBg="1"/>
      <p:bldP spid="1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9086" y="130626"/>
            <a:ext cx="10829107" cy="6181237"/>
          </a:xfrm>
          <a:prstGeom prst="rect">
            <a:avLst/>
          </a:prstGeom>
        </p:spPr>
      </p:pic>
      <p:sp>
        <p:nvSpPr>
          <p:cNvPr id="3" name="TextBox 2"/>
          <p:cNvSpPr txBox="1"/>
          <p:nvPr/>
        </p:nvSpPr>
        <p:spPr>
          <a:xfrm>
            <a:off x="3291840" y="5839099"/>
            <a:ext cx="6766560" cy="646331"/>
          </a:xfrm>
          <a:prstGeom prst="rect">
            <a:avLst/>
          </a:prstGeom>
          <a:noFill/>
        </p:spPr>
        <p:txBody>
          <a:bodyPr wrap="square" rtlCol="0">
            <a:spAutoFit/>
          </a:bodyPr>
          <a:lstStyle/>
          <a:p>
            <a:r>
              <a:rPr lang="en-PH" sz="3600" dirty="0" smtClean="0"/>
              <a:t>After filling out, click Save</a:t>
            </a:r>
            <a:endParaRPr lang="en-PH" sz="3600" dirty="0"/>
          </a:p>
        </p:txBody>
      </p:sp>
      <p:sp>
        <p:nvSpPr>
          <p:cNvPr id="4" name="Up Arrow Callout 3"/>
          <p:cNvSpPr/>
          <p:nvPr/>
        </p:nvSpPr>
        <p:spPr>
          <a:xfrm>
            <a:off x="1489166" y="6178730"/>
            <a:ext cx="770708" cy="548640"/>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Tree>
    <p:extLst>
      <p:ext uri="{BB962C8B-B14F-4D97-AF65-F5344CB8AC3E}">
        <p14:creationId xmlns:p14="http://schemas.microsoft.com/office/powerpoint/2010/main" val="292920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8237" y="288661"/>
            <a:ext cx="11166974" cy="5696122"/>
          </a:xfrm>
          <a:prstGeom prst="rect">
            <a:avLst/>
          </a:prstGeom>
        </p:spPr>
      </p:pic>
      <p:sp>
        <p:nvSpPr>
          <p:cNvPr id="4" name="Left Arrow 3"/>
          <p:cNvSpPr/>
          <p:nvPr/>
        </p:nvSpPr>
        <p:spPr>
          <a:xfrm>
            <a:off x="7728857" y="892116"/>
            <a:ext cx="2357845" cy="561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Please Read</a:t>
            </a:r>
            <a:endParaRPr lang="en-PH" dirty="0"/>
          </a:p>
        </p:txBody>
      </p:sp>
      <p:sp>
        <p:nvSpPr>
          <p:cNvPr id="5" name="TextBox 4"/>
          <p:cNvSpPr txBox="1"/>
          <p:nvPr/>
        </p:nvSpPr>
        <p:spPr>
          <a:xfrm>
            <a:off x="5408023" y="5329646"/>
            <a:ext cx="6074228" cy="1077218"/>
          </a:xfrm>
          <a:prstGeom prst="rect">
            <a:avLst/>
          </a:prstGeom>
          <a:noFill/>
        </p:spPr>
        <p:txBody>
          <a:bodyPr wrap="square" rtlCol="0">
            <a:spAutoFit/>
          </a:bodyPr>
          <a:lstStyle/>
          <a:p>
            <a:r>
              <a:rPr lang="en-PH" sz="3200" dirty="0" smtClean="0"/>
              <a:t>In B/S 2, click Update to fill out Room Details column</a:t>
            </a:r>
            <a:endParaRPr lang="en-PH" sz="3200" dirty="0"/>
          </a:p>
        </p:txBody>
      </p:sp>
      <p:sp>
        <p:nvSpPr>
          <p:cNvPr id="6" name="Up Arrow Callout 5"/>
          <p:cNvSpPr/>
          <p:nvPr/>
        </p:nvSpPr>
        <p:spPr>
          <a:xfrm>
            <a:off x="11429999" y="4676502"/>
            <a:ext cx="709749" cy="600892"/>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Tree>
    <p:extLst>
      <p:ext uri="{BB962C8B-B14F-4D97-AF65-F5344CB8AC3E}">
        <p14:creationId xmlns:p14="http://schemas.microsoft.com/office/powerpoint/2010/main" val="21271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457200"/>
            <a:ext cx="11416938" cy="5586276"/>
            <a:chOff x="418011" y="404949"/>
            <a:chExt cx="11416938" cy="5586276"/>
          </a:xfrm>
        </p:grpSpPr>
        <p:pic>
          <p:nvPicPr>
            <p:cNvPr id="2" name="Picture 1"/>
            <p:cNvPicPr>
              <a:picLocks noChangeAspect="1"/>
            </p:cNvPicPr>
            <p:nvPr/>
          </p:nvPicPr>
          <p:blipFill>
            <a:blip r:embed="rId2"/>
            <a:stretch>
              <a:fillRect/>
            </a:stretch>
          </p:blipFill>
          <p:spPr>
            <a:xfrm>
              <a:off x="418011" y="404949"/>
              <a:ext cx="11416938" cy="5586276"/>
            </a:xfrm>
            <a:prstGeom prst="rect">
              <a:avLst/>
            </a:prstGeom>
          </p:spPr>
        </p:pic>
        <p:pic>
          <p:nvPicPr>
            <p:cNvPr id="6" name="Picture 5"/>
            <p:cNvPicPr>
              <a:picLocks noChangeAspect="1"/>
            </p:cNvPicPr>
            <p:nvPr/>
          </p:nvPicPr>
          <p:blipFill>
            <a:blip r:embed="rId3"/>
            <a:stretch>
              <a:fillRect/>
            </a:stretch>
          </p:blipFill>
          <p:spPr>
            <a:xfrm>
              <a:off x="6844939" y="1602785"/>
              <a:ext cx="1998615" cy="3086100"/>
            </a:xfrm>
            <a:prstGeom prst="rect">
              <a:avLst/>
            </a:prstGeom>
          </p:spPr>
        </p:pic>
      </p:grpSp>
      <p:cxnSp>
        <p:nvCxnSpPr>
          <p:cNvPr id="4" name="Straight Arrow Connector 3"/>
          <p:cNvCxnSpPr/>
          <p:nvPr/>
        </p:nvCxnSpPr>
        <p:spPr>
          <a:xfrm flipV="1">
            <a:off x="4267200" y="2424088"/>
            <a:ext cx="206829" cy="429302"/>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04263" y="1469981"/>
            <a:ext cx="956851" cy="954107"/>
          </a:xfrm>
          <a:prstGeom prst="rect">
            <a:avLst/>
          </a:prstGeom>
          <a:solidFill>
            <a:schemeClr val="accent2">
              <a:lumMod val="40000"/>
              <a:lumOff val="60000"/>
            </a:schemeClr>
          </a:solidFill>
          <a:ln>
            <a:solidFill>
              <a:schemeClr val="tx1"/>
            </a:solidFill>
          </a:ln>
        </p:spPr>
        <p:txBody>
          <a:bodyPr wrap="square" rtlCol="0">
            <a:spAutoFit/>
          </a:bodyPr>
          <a:lstStyle/>
          <a:p>
            <a:r>
              <a:rPr lang="en-PH" sz="1400" dirty="0" smtClean="0"/>
              <a:t>Click </a:t>
            </a:r>
            <a:r>
              <a:rPr lang="en-PH" sz="1400" b="1" dirty="0" smtClean="0"/>
              <a:t>Here</a:t>
            </a:r>
            <a:r>
              <a:rPr lang="en-PH" sz="1400" dirty="0" smtClean="0"/>
              <a:t> to select Room Condition</a:t>
            </a:r>
            <a:endParaRPr lang="en-PH" sz="1400" dirty="0"/>
          </a:p>
        </p:txBody>
      </p:sp>
      <p:sp>
        <p:nvSpPr>
          <p:cNvPr id="7" name="Left Arrow 6"/>
          <p:cNvSpPr/>
          <p:nvPr/>
        </p:nvSpPr>
        <p:spPr>
          <a:xfrm>
            <a:off x="7197634" y="2573384"/>
            <a:ext cx="1058092" cy="33963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
        <p:nvSpPr>
          <p:cNvPr id="8" name="TextBox 7"/>
          <p:cNvSpPr txBox="1"/>
          <p:nvPr/>
        </p:nvSpPr>
        <p:spPr>
          <a:xfrm>
            <a:off x="8630200" y="589005"/>
            <a:ext cx="3082834" cy="1169551"/>
          </a:xfrm>
          <a:prstGeom prst="rect">
            <a:avLst/>
          </a:prstGeom>
          <a:solidFill>
            <a:schemeClr val="accent2">
              <a:lumMod val="40000"/>
              <a:lumOff val="60000"/>
            </a:schemeClr>
          </a:solidFill>
          <a:ln>
            <a:solidFill>
              <a:schemeClr val="tx1"/>
            </a:solidFill>
          </a:ln>
        </p:spPr>
        <p:txBody>
          <a:bodyPr wrap="square" rtlCol="0">
            <a:spAutoFit/>
          </a:bodyPr>
          <a:lstStyle/>
          <a:p>
            <a:r>
              <a:rPr lang="en-PH" sz="1400" dirty="0" smtClean="0"/>
              <a:t>For </a:t>
            </a:r>
            <a:r>
              <a:rPr lang="en-PH" sz="1400" b="1" dirty="0" smtClean="0"/>
              <a:t>Actual Usage(s)</a:t>
            </a:r>
            <a:r>
              <a:rPr lang="en-PH" sz="1400" dirty="0" smtClean="0"/>
              <a:t>, just click the box, then Type 4 letters to display the selection, then Click to Select or Scroll Down, then Select. If multiple usages, click again the box, then select.</a:t>
            </a:r>
            <a:endParaRPr lang="en-PH" sz="1400" dirty="0"/>
          </a:p>
        </p:txBody>
      </p:sp>
      <p:cxnSp>
        <p:nvCxnSpPr>
          <p:cNvPr id="9" name="Straight Arrow Connector 8"/>
          <p:cNvCxnSpPr/>
          <p:nvPr/>
        </p:nvCxnSpPr>
        <p:spPr>
          <a:xfrm flipV="1">
            <a:off x="7062656" y="1655036"/>
            <a:ext cx="1567544" cy="112299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91871" y="5442067"/>
            <a:ext cx="8930384" cy="954107"/>
          </a:xfrm>
          <a:prstGeom prst="rect">
            <a:avLst/>
          </a:prstGeom>
          <a:noFill/>
        </p:spPr>
        <p:txBody>
          <a:bodyPr wrap="square" rtlCol="0">
            <a:spAutoFit/>
          </a:bodyPr>
          <a:lstStyle/>
          <a:p>
            <a:r>
              <a:rPr lang="en-PH" sz="2800" dirty="0" smtClean="0"/>
              <a:t>For Table 2, please refer to your NSBI Form Table 2, then fill out the Room Details of the Building </a:t>
            </a:r>
            <a:endParaRPr lang="en-PH" sz="2800" dirty="0"/>
          </a:p>
        </p:txBody>
      </p:sp>
      <p:sp>
        <p:nvSpPr>
          <p:cNvPr id="12" name="Rectangle 11"/>
          <p:cNvSpPr/>
          <p:nvPr/>
        </p:nvSpPr>
        <p:spPr>
          <a:xfrm>
            <a:off x="600891" y="1123406"/>
            <a:ext cx="4990012"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5" name="Picture 14"/>
          <p:cNvPicPr>
            <a:picLocks noChangeAspect="1"/>
          </p:cNvPicPr>
          <p:nvPr/>
        </p:nvPicPr>
        <p:blipFill>
          <a:blip r:embed="rId4"/>
          <a:stretch>
            <a:fillRect/>
          </a:stretch>
        </p:blipFill>
        <p:spPr>
          <a:xfrm>
            <a:off x="4846594" y="87998"/>
            <a:ext cx="3562350" cy="885825"/>
          </a:xfrm>
          <a:prstGeom prst="rect">
            <a:avLst/>
          </a:prstGeom>
        </p:spPr>
      </p:pic>
      <p:cxnSp>
        <p:nvCxnSpPr>
          <p:cNvPr id="16" name="Straight Arrow Connector 15"/>
          <p:cNvCxnSpPr/>
          <p:nvPr/>
        </p:nvCxnSpPr>
        <p:spPr>
          <a:xfrm flipV="1">
            <a:off x="6517823" y="943633"/>
            <a:ext cx="242205" cy="1003401"/>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66712" y="901272"/>
            <a:ext cx="1524816" cy="923330"/>
          </a:xfrm>
          <a:prstGeom prst="rect">
            <a:avLst/>
          </a:prstGeom>
          <a:solidFill>
            <a:schemeClr val="accent2">
              <a:lumMod val="40000"/>
              <a:lumOff val="60000"/>
            </a:schemeClr>
          </a:solidFill>
          <a:ln>
            <a:solidFill>
              <a:schemeClr val="tx1"/>
            </a:solidFill>
          </a:ln>
        </p:spPr>
        <p:txBody>
          <a:bodyPr wrap="square" rtlCol="0">
            <a:spAutoFit/>
          </a:bodyPr>
          <a:lstStyle/>
          <a:p>
            <a:r>
              <a:rPr lang="en-PH" dirty="0" smtClean="0"/>
              <a:t>You can only input 0, 2, 3, 4 or 5</a:t>
            </a:r>
            <a:endParaRPr lang="en-PH" dirty="0"/>
          </a:p>
        </p:txBody>
      </p:sp>
      <p:pic>
        <p:nvPicPr>
          <p:cNvPr id="19" name="Picture 18"/>
          <p:cNvPicPr>
            <a:picLocks noChangeAspect="1"/>
          </p:cNvPicPr>
          <p:nvPr/>
        </p:nvPicPr>
        <p:blipFill>
          <a:blip r:embed="rId5"/>
          <a:stretch>
            <a:fillRect/>
          </a:stretch>
        </p:blipFill>
        <p:spPr>
          <a:xfrm>
            <a:off x="8479458" y="-43285"/>
            <a:ext cx="3505713" cy="632290"/>
          </a:xfrm>
          <a:prstGeom prst="rect">
            <a:avLst/>
          </a:prstGeom>
        </p:spPr>
      </p:pic>
      <p:sp>
        <p:nvSpPr>
          <p:cNvPr id="21" name="TextBox 20"/>
          <p:cNvSpPr txBox="1"/>
          <p:nvPr/>
        </p:nvSpPr>
        <p:spPr>
          <a:xfrm>
            <a:off x="10085614" y="4084038"/>
            <a:ext cx="1045028" cy="523220"/>
          </a:xfrm>
          <a:prstGeom prst="rect">
            <a:avLst/>
          </a:prstGeom>
          <a:solidFill>
            <a:schemeClr val="accent2">
              <a:lumMod val="40000"/>
              <a:lumOff val="60000"/>
            </a:schemeClr>
          </a:solidFill>
        </p:spPr>
        <p:txBody>
          <a:bodyPr wrap="square" rtlCol="0">
            <a:spAutoFit/>
          </a:bodyPr>
          <a:lstStyle/>
          <a:p>
            <a:r>
              <a:rPr lang="en-PH" sz="1400" dirty="0" smtClean="0"/>
              <a:t>Type room Dimensions</a:t>
            </a:r>
            <a:endParaRPr lang="en-PH" sz="1400" dirty="0"/>
          </a:p>
        </p:txBody>
      </p:sp>
      <p:sp>
        <p:nvSpPr>
          <p:cNvPr id="22" name="Rounded Rectangle 21"/>
          <p:cNvSpPr/>
          <p:nvPr/>
        </p:nvSpPr>
        <p:spPr>
          <a:xfrm>
            <a:off x="4474029" y="2638739"/>
            <a:ext cx="1415142" cy="13991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Up Arrow 22"/>
          <p:cNvSpPr/>
          <p:nvPr/>
        </p:nvSpPr>
        <p:spPr>
          <a:xfrm>
            <a:off x="10482943" y="3396343"/>
            <a:ext cx="250371" cy="64152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98026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trips(down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trips(down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strips(down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strips(downLeft)">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1+#ppt_w/2"/>
                                          </p:val>
                                        </p:tav>
                                        <p:tav tm="100000">
                                          <p:val>
                                            <p:strVal val="#ppt_x"/>
                                          </p:val>
                                        </p:tav>
                                      </p:tavLst>
                                    </p:anim>
                                    <p:anim calcmode="lin" valueType="num">
                                      <p:cBhvr additive="base">
                                        <p:cTn id="8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strips(downLeft)">
                                      <p:cBhvr>
                                        <p:cTn id="9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p:bldP spid="12" grpId="0" animBg="1"/>
      <p:bldP spid="18"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578" y="418011"/>
            <a:ext cx="11656422" cy="6087292"/>
          </a:xfrm>
          <a:prstGeom prst="rect">
            <a:avLst/>
          </a:prstGeom>
        </p:spPr>
      </p:pic>
      <p:sp>
        <p:nvSpPr>
          <p:cNvPr id="3" name="TextBox 2"/>
          <p:cNvSpPr txBox="1"/>
          <p:nvPr/>
        </p:nvSpPr>
        <p:spPr>
          <a:xfrm>
            <a:off x="3069771" y="5969726"/>
            <a:ext cx="6936378" cy="584775"/>
          </a:xfrm>
          <a:prstGeom prst="rect">
            <a:avLst/>
          </a:prstGeom>
          <a:noFill/>
        </p:spPr>
        <p:txBody>
          <a:bodyPr wrap="square" rtlCol="0">
            <a:spAutoFit/>
          </a:bodyPr>
          <a:lstStyle/>
          <a:p>
            <a:r>
              <a:rPr lang="en-PH" sz="3200" dirty="0" smtClean="0"/>
              <a:t>After filling out the Table 2, Click Save</a:t>
            </a:r>
            <a:endParaRPr lang="en-PH" sz="3200" dirty="0"/>
          </a:p>
        </p:txBody>
      </p:sp>
      <p:sp>
        <p:nvSpPr>
          <p:cNvPr id="4" name="Left Arrow 3"/>
          <p:cNvSpPr/>
          <p:nvPr/>
        </p:nvSpPr>
        <p:spPr>
          <a:xfrm>
            <a:off x="1815548" y="5711687"/>
            <a:ext cx="940904" cy="84281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97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0526" y="620236"/>
            <a:ext cx="10463348" cy="5487603"/>
          </a:xfrm>
          <a:prstGeom prst="rect">
            <a:avLst/>
          </a:prstGeom>
        </p:spPr>
      </p:pic>
      <p:sp>
        <p:nvSpPr>
          <p:cNvPr id="3" name="Left Arrow 2"/>
          <p:cNvSpPr/>
          <p:nvPr/>
        </p:nvSpPr>
        <p:spPr>
          <a:xfrm>
            <a:off x="2481943" y="5381896"/>
            <a:ext cx="2730137" cy="60837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 Here to Add Room</a:t>
            </a:r>
            <a:endParaRPr lang="en-PH" dirty="0"/>
          </a:p>
        </p:txBody>
      </p:sp>
      <p:sp>
        <p:nvSpPr>
          <p:cNvPr id="4" name="Up Arrow Callout 3"/>
          <p:cNvSpPr/>
          <p:nvPr/>
        </p:nvSpPr>
        <p:spPr>
          <a:xfrm>
            <a:off x="9601199" y="5878287"/>
            <a:ext cx="1018903" cy="522514"/>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
        <p:nvSpPr>
          <p:cNvPr id="5" name="Left Arrow Callout 4"/>
          <p:cNvSpPr/>
          <p:nvPr/>
        </p:nvSpPr>
        <p:spPr>
          <a:xfrm>
            <a:off x="10620102" y="3749040"/>
            <a:ext cx="1227908" cy="836023"/>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To Delete Room</a:t>
            </a:r>
            <a:endParaRPr lang="en-PH" dirty="0"/>
          </a:p>
        </p:txBody>
      </p:sp>
      <p:sp>
        <p:nvSpPr>
          <p:cNvPr id="6" name="Left Arrow 5"/>
          <p:cNvSpPr/>
          <p:nvPr/>
        </p:nvSpPr>
        <p:spPr>
          <a:xfrm rot="897379">
            <a:off x="2674305" y="1539223"/>
            <a:ext cx="4246708" cy="94287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 to Display Existing Building or Structures</a:t>
            </a:r>
            <a:endParaRPr lang="en-PH" dirty="0"/>
          </a:p>
        </p:txBody>
      </p:sp>
      <p:sp>
        <p:nvSpPr>
          <p:cNvPr id="7" name="Rectangular Callout 6"/>
          <p:cNvSpPr/>
          <p:nvPr/>
        </p:nvSpPr>
        <p:spPr>
          <a:xfrm>
            <a:off x="6766560" y="5760720"/>
            <a:ext cx="1946366" cy="796834"/>
          </a:xfrm>
          <a:prstGeom prst="wedgeRectCallout">
            <a:avLst>
              <a:gd name="adj1" fmla="val 79167"/>
              <a:gd name="adj2" fmla="val -6939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To Update room information</a:t>
            </a:r>
            <a:endParaRPr lang="en-PH" dirty="0"/>
          </a:p>
        </p:txBody>
      </p:sp>
      <p:sp>
        <p:nvSpPr>
          <p:cNvPr id="8" name="Rectangular Callout 7"/>
          <p:cNvSpPr/>
          <p:nvPr/>
        </p:nvSpPr>
        <p:spPr>
          <a:xfrm>
            <a:off x="9901644" y="1983516"/>
            <a:ext cx="1946366" cy="796834"/>
          </a:xfrm>
          <a:prstGeom prst="wedgeRectCallout">
            <a:avLst>
              <a:gd name="adj1" fmla="val -28216"/>
              <a:gd name="adj2" fmla="val 21257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To Delete room information</a:t>
            </a:r>
            <a:endParaRPr lang="en-PH" dirty="0"/>
          </a:p>
        </p:txBody>
      </p:sp>
      <p:pic>
        <p:nvPicPr>
          <p:cNvPr id="9" name="Picture 8"/>
          <p:cNvPicPr>
            <a:picLocks noChangeAspect="1"/>
          </p:cNvPicPr>
          <p:nvPr/>
        </p:nvPicPr>
        <p:blipFill>
          <a:blip r:embed="rId3"/>
          <a:stretch>
            <a:fillRect/>
          </a:stretch>
        </p:blipFill>
        <p:spPr>
          <a:xfrm>
            <a:off x="5777593" y="1382011"/>
            <a:ext cx="3924300" cy="628650"/>
          </a:xfrm>
          <a:prstGeom prst="rect">
            <a:avLst/>
          </a:prstGeom>
        </p:spPr>
      </p:pic>
    </p:spTree>
    <p:extLst>
      <p:ext uri="{BB962C8B-B14F-4D97-AF65-F5344CB8AC3E}">
        <p14:creationId xmlns:p14="http://schemas.microsoft.com/office/powerpoint/2010/main" val="41683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1+#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8954" y="384286"/>
            <a:ext cx="11520497" cy="5258868"/>
          </a:xfrm>
          <a:prstGeom prst="rect">
            <a:avLst/>
          </a:prstGeom>
        </p:spPr>
      </p:pic>
      <p:sp>
        <p:nvSpPr>
          <p:cNvPr id="6" name="TextBox 5"/>
          <p:cNvSpPr txBox="1"/>
          <p:nvPr/>
        </p:nvSpPr>
        <p:spPr>
          <a:xfrm>
            <a:off x="178652" y="5762184"/>
            <a:ext cx="11760799" cy="954107"/>
          </a:xfrm>
          <a:prstGeom prst="rect">
            <a:avLst/>
          </a:prstGeom>
          <a:noFill/>
        </p:spPr>
        <p:txBody>
          <a:bodyPr wrap="square" rtlCol="0">
            <a:spAutoFit/>
          </a:bodyPr>
          <a:lstStyle/>
          <a:p>
            <a:r>
              <a:rPr lang="en-PH" sz="2800" dirty="0" smtClean="0"/>
              <a:t>B/S 1 and 2 are already added, refer again to the NSBI Form, just follow the previous steps until Building/Structures in Table 1 are all added.</a:t>
            </a:r>
            <a:endParaRPr lang="en-PH" sz="2800" b="1" u="sng" dirty="0">
              <a:solidFill>
                <a:srgbClr val="0070C0"/>
              </a:solidFill>
            </a:endParaRPr>
          </a:p>
        </p:txBody>
      </p:sp>
      <p:sp>
        <p:nvSpPr>
          <p:cNvPr id="3" name="Rounded Rectangular Callout 2"/>
          <p:cNvSpPr/>
          <p:nvPr/>
        </p:nvSpPr>
        <p:spPr>
          <a:xfrm>
            <a:off x="8007532" y="4323805"/>
            <a:ext cx="3043645" cy="1110343"/>
          </a:xfrm>
          <a:prstGeom prst="wedgeRoundRectCallout">
            <a:avLst>
              <a:gd name="adj1" fmla="val 54274"/>
              <a:gd name="adj2" fmla="val -6250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smtClean="0"/>
          </a:p>
          <a:p>
            <a:pPr algn="ctr"/>
            <a:r>
              <a:rPr lang="en-PH" dirty="0" smtClean="0"/>
              <a:t>To </a:t>
            </a:r>
            <a:r>
              <a:rPr lang="en-PH" dirty="0"/>
              <a:t>update room information, Click </a:t>
            </a:r>
            <a:r>
              <a:rPr lang="en-PH" dirty="0">
                <a:solidFill>
                  <a:srgbClr val="00B0F0"/>
                </a:solidFill>
              </a:rPr>
              <a:t>View</a:t>
            </a:r>
            <a:r>
              <a:rPr lang="en-PH" dirty="0"/>
              <a:t> Under Room Details Column</a:t>
            </a:r>
          </a:p>
          <a:p>
            <a:pPr algn="ctr"/>
            <a:endParaRPr lang="en-PH" dirty="0"/>
          </a:p>
        </p:txBody>
      </p:sp>
    </p:spTree>
    <p:extLst>
      <p:ext uri="{BB962C8B-B14F-4D97-AF65-F5344CB8AC3E}">
        <p14:creationId xmlns:p14="http://schemas.microsoft.com/office/powerpoint/2010/main" val="36420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2514" y="313510"/>
            <a:ext cx="11456126" cy="5568178"/>
          </a:xfrm>
          <a:prstGeom prst="rect">
            <a:avLst/>
          </a:prstGeom>
        </p:spPr>
      </p:pic>
      <p:sp>
        <p:nvSpPr>
          <p:cNvPr id="4" name="TextBox 3"/>
          <p:cNvSpPr txBox="1"/>
          <p:nvPr/>
        </p:nvSpPr>
        <p:spPr>
          <a:xfrm>
            <a:off x="4663440" y="5394960"/>
            <a:ext cx="7315200" cy="1200329"/>
          </a:xfrm>
          <a:prstGeom prst="rect">
            <a:avLst/>
          </a:prstGeom>
          <a:noFill/>
        </p:spPr>
        <p:txBody>
          <a:bodyPr wrap="square" rtlCol="0">
            <a:spAutoFit/>
          </a:bodyPr>
          <a:lstStyle/>
          <a:p>
            <a:r>
              <a:rPr lang="en-PH" sz="2400" dirty="0" smtClean="0"/>
              <a:t>After adding all the Buildings and Structures in Table 1 and Room Details in Table 2, Click </a:t>
            </a:r>
            <a:r>
              <a:rPr lang="en-PH" sz="2400" b="1" dirty="0" smtClean="0"/>
              <a:t>Water and Sanitation Tab</a:t>
            </a:r>
            <a:endParaRPr lang="en-PH" sz="2400" b="1" dirty="0"/>
          </a:p>
        </p:txBody>
      </p:sp>
      <p:sp>
        <p:nvSpPr>
          <p:cNvPr id="5" name="Oval 4"/>
          <p:cNvSpPr/>
          <p:nvPr/>
        </p:nvSpPr>
        <p:spPr>
          <a:xfrm>
            <a:off x="3631474" y="522514"/>
            <a:ext cx="1815737" cy="692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63263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431074" y="339635"/>
            <a:ext cx="11469189" cy="461665"/>
          </a:xfrm>
          <a:prstGeom prst="rect">
            <a:avLst/>
          </a:prstGeom>
          <a:noFill/>
        </p:spPr>
        <p:txBody>
          <a:bodyPr wrap="square" rtlCol="0">
            <a:spAutoFit/>
          </a:bodyPr>
          <a:lstStyle/>
          <a:p>
            <a:r>
              <a:rPr lang="en-PH" sz="2400" dirty="0" smtClean="0"/>
              <a:t>In the address bar of any browser, type the </a:t>
            </a:r>
            <a:r>
              <a:rPr lang="en-PH" sz="2400" dirty="0"/>
              <a:t>EBEIS Website: </a:t>
            </a:r>
            <a:r>
              <a:rPr lang="en-PH" sz="2400" dirty="0">
                <a:hlinkClick r:id="rId2"/>
              </a:rPr>
              <a:t>http://ebeis.deped.gov.ph/beis</a:t>
            </a:r>
            <a:endParaRPr lang="en-PH" sz="2400" dirty="0"/>
          </a:p>
        </p:txBody>
      </p:sp>
      <p:pic>
        <p:nvPicPr>
          <p:cNvPr id="6" name="Picture 5"/>
          <p:cNvPicPr>
            <a:picLocks noChangeAspect="1"/>
          </p:cNvPicPr>
          <p:nvPr/>
        </p:nvPicPr>
        <p:blipFill>
          <a:blip r:embed="rId3"/>
          <a:stretch>
            <a:fillRect/>
          </a:stretch>
        </p:blipFill>
        <p:spPr>
          <a:xfrm>
            <a:off x="1328737" y="931001"/>
            <a:ext cx="9534525" cy="5926999"/>
          </a:xfrm>
          <a:prstGeom prst="rect">
            <a:avLst/>
          </a:prstGeom>
        </p:spPr>
      </p:pic>
      <p:sp>
        <p:nvSpPr>
          <p:cNvPr id="8" name="TextBox 7"/>
          <p:cNvSpPr txBox="1"/>
          <p:nvPr/>
        </p:nvSpPr>
        <p:spPr>
          <a:xfrm>
            <a:off x="653144" y="3709851"/>
            <a:ext cx="2220685" cy="1569660"/>
          </a:xfrm>
          <a:prstGeom prst="rect">
            <a:avLst/>
          </a:prstGeom>
          <a:noFill/>
        </p:spPr>
        <p:txBody>
          <a:bodyPr wrap="square" rtlCol="0">
            <a:spAutoFit/>
          </a:bodyPr>
          <a:lstStyle/>
          <a:p>
            <a:r>
              <a:rPr lang="en-PH" sz="4800" dirty="0" smtClean="0"/>
              <a:t>Click Sign In</a:t>
            </a:r>
            <a:endParaRPr lang="en-PH" sz="4800" dirty="0"/>
          </a:p>
        </p:txBody>
      </p:sp>
      <p:sp>
        <p:nvSpPr>
          <p:cNvPr id="9" name="Right Arrow 8"/>
          <p:cNvSpPr/>
          <p:nvPr/>
        </p:nvSpPr>
        <p:spPr>
          <a:xfrm>
            <a:off x="1946366" y="2677886"/>
            <a:ext cx="1240971" cy="75111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5213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8823" y="326572"/>
            <a:ext cx="11390810" cy="5220652"/>
          </a:xfrm>
          <a:prstGeom prst="rect">
            <a:avLst/>
          </a:prstGeom>
        </p:spPr>
      </p:pic>
      <p:sp>
        <p:nvSpPr>
          <p:cNvPr id="3" name="TextBox 2"/>
          <p:cNvSpPr txBox="1"/>
          <p:nvPr/>
        </p:nvSpPr>
        <p:spPr>
          <a:xfrm>
            <a:off x="1894113" y="4676503"/>
            <a:ext cx="9653451" cy="2246769"/>
          </a:xfrm>
          <a:prstGeom prst="rect">
            <a:avLst/>
          </a:prstGeom>
          <a:solidFill>
            <a:schemeClr val="accent2">
              <a:lumMod val="20000"/>
              <a:lumOff val="80000"/>
            </a:schemeClr>
          </a:solidFill>
        </p:spPr>
        <p:txBody>
          <a:bodyPr wrap="square" rtlCol="0">
            <a:spAutoFit/>
          </a:bodyPr>
          <a:lstStyle/>
          <a:p>
            <a:r>
              <a:rPr lang="en-PH" sz="2800" dirty="0" smtClean="0"/>
              <a:t>You will notice that input fields on row 1 and row 4 are all disabled. This is because row 2 and 4 represent our Structure. </a:t>
            </a:r>
            <a:r>
              <a:rPr lang="en-PH" sz="2800" dirty="0" smtClean="0">
                <a:solidFill>
                  <a:srgbClr val="FF0000"/>
                </a:solidFill>
              </a:rPr>
              <a:t>Note</a:t>
            </a:r>
            <a:r>
              <a:rPr lang="en-PH" sz="2800" dirty="0" smtClean="0"/>
              <a:t> that for this table, fields shaded with gray are all </a:t>
            </a:r>
            <a:r>
              <a:rPr lang="en-PH" sz="2800" dirty="0" smtClean="0">
                <a:solidFill>
                  <a:srgbClr val="00B0F0"/>
                </a:solidFill>
              </a:rPr>
              <a:t>disabled</a:t>
            </a:r>
            <a:r>
              <a:rPr lang="en-PH" sz="2800" dirty="0" smtClean="0"/>
              <a:t> except for buildings and two type of structures, </a:t>
            </a:r>
            <a:r>
              <a:rPr lang="en-PH" sz="2800" b="1" dirty="0" smtClean="0"/>
              <a:t>comfort rooms and water facilities</a:t>
            </a:r>
            <a:r>
              <a:rPr lang="en-PH" sz="2800" dirty="0" smtClean="0"/>
              <a:t>.</a:t>
            </a:r>
            <a:endParaRPr lang="en-PH" sz="2800" dirty="0"/>
          </a:p>
        </p:txBody>
      </p:sp>
      <p:sp>
        <p:nvSpPr>
          <p:cNvPr id="2" name="Rounded Rectangle 1"/>
          <p:cNvSpPr/>
          <p:nvPr/>
        </p:nvSpPr>
        <p:spPr>
          <a:xfrm>
            <a:off x="903514" y="2590800"/>
            <a:ext cx="10787743" cy="4463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55715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trips(down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097" y="444138"/>
            <a:ext cx="11360945" cy="5499462"/>
          </a:xfrm>
          <a:prstGeom prst="rect">
            <a:avLst/>
          </a:prstGeom>
        </p:spPr>
      </p:pic>
      <p:sp>
        <p:nvSpPr>
          <p:cNvPr id="3" name="TextBox 2"/>
          <p:cNvSpPr txBox="1"/>
          <p:nvPr/>
        </p:nvSpPr>
        <p:spPr>
          <a:xfrm>
            <a:off x="2586446" y="5264331"/>
            <a:ext cx="9140596" cy="1077218"/>
          </a:xfrm>
          <a:prstGeom prst="rect">
            <a:avLst/>
          </a:prstGeom>
          <a:noFill/>
        </p:spPr>
        <p:txBody>
          <a:bodyPr wrap="square" rtlCol="0">
            <a:spAutoFit/>
          </a:bodyPr>
          <a:lstStyle/>
          <a:p>
            <a:r>
              <a:rPr lang="en-PH" sz="3200" dirty="0" smtClean="0"/>
              <a:t>Please refer to NSBI Form Table 3 to accomplish this Table, After encoding the data in table 3, Click Save</a:t>
            </a:r>
            <a:endParaRPr lang="en-PH" sz="3200" dirty="0"/>
          </a:p>
        </p:txBody>
      </p:sp>
      <p:sp>
        <p:nvSpPr>
          <p:cNvPr id="4" name="Up Arrow Callout 3"/>
          <p:cNvSpPr/>
          <p:nvPr/>
        </p:nvSpPr>
        <p:spPr>
          <a:xfrm>
            <a:off x="366097" y="5826034"/>
            <a:ext cx="1123069" cy="744583"/>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pic>
        <p:nvPicPr>
          <p:cNvPr id="5" name="Picture 4"/>
          <p:cNvPicPr>
            <a:picLocks noChangeAspect="1"/>
          </p:cNvPicPr>
          <p:nvPr/>
        </p:nvPicPr>
        <p:blipFill>
          <a:blip r:embed="rId3"/>
          <a:stretch>
            <a:fillRect/>
          </a:stretch>
        </p:blipFill>
        <p:spPr>
          <a:xfrm>
            <a:off x="3907971" y="4530906"/>
            <a:ext cx="4909458" cy="733425"/>
          </a:xfrm>
          <a:prstGeom prst="rect">
            <a:avLst/>
          </a:prstGeom>
        </p:spPr>
      </p:pic>
    </p:spTree>
    <p:extLst>
      <p:ext uri="{BB962C8B-B14F-4D97-AF65-F5344CB8AC3E}">
        <p14:creationId xmlns:p14="http://schemas.microsoft.com/office/powerpoint/2010/main" val="3877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871" y="378824"/>
            <a:ext cx="11403902" cy="5852160"/>
          </a:xfrm>
          <a:prstGeom prst="rect">
            <a:avLst/>
          </a:prstGeom>
        </p:spPr>
      </p:pic>
      <p:sp>
        <p:nvSpPr>
          <p:cNvPr id="3" name="TextBox 2"/>
          <p:cNvSpPr txBox="1"/>
          <p:nvPr/>
        </p:nvSpPr>
        <p:spPr>
          <a:xfrm>
            <a:off x="2795452" y="5551715"/>
            <a:ext cx="10284823" cy="954107"/>
          </a:xfrm>
          <a:prstGeom prst="rect">
            <a:avLst/>
          </a:prstGeom>
          <a:noFill/>
        </p:spPr>
        <p:txBody>
          <a:bodyPr wrap="square" rtlCol="0">
            <a:spAutoFit/>
          </a:bodyPr>
          <a:lstStyle/>
          <a:p>
            <a:r>
              <a:rPr lang="en-PH" sz="2800" dirty="0" smtClean="0"/>
              <a:t>Click Edit to update Table 3. After accomplishing Table 3, Click Furniture to encode Table 4</a:t>
            </a:r>
            <a:endParaRPr lang="en-PH" sz="2800" dirty="0"/>
          </a:p>
        </p:txBody>
      </p:sp>
      <p:sp>
        <p:nvSpPr>
          <p:cNvPr id="4" name="Left Arrow 3"/>
          <p:cNvSpPr/>
          <p:nvPr/>
        </p:nvSpPr>
        <p:spPr>
          <a:xfrm>
            <a:off x="1724297" y="5708469"/>
            <a:ext cx="927463" cy="52251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
        <p:nvSpPr>
          <p:cNvPr id="5" name="Oval 4"/>
          <p:cNvSpPr/>
          <p:nvPr/>
        </p:nvSpPr>
        <p:spPr>
          <a:xfrm>
            <a:off x="5342709" y="705394"/>
            <a:ext cx="1110342" cy="927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2967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0" y="431074"/>
            <a:ext cx="11509466" cy="5603965"/>
          </a:xfrm>
          <a:prstGeom prst="rect">
            <a:avLst/>
          </a:prstGeom>
        </p:spPr>
      </p:pic>
      <p:pic>
        <p:nvPicPr>
          <p:cNvPr id="3" name="Picture 2"/>
          <p:cNvPicPr>
            <a:picLocks noChangeAspect="1"/>
          </p:cNvPicPr>
          <p:nvPr/>
        </p:nvPicPr>
        <p:blipFill>
          <a:blip r:embed="rId3"/>
          <a:stretch>
            <a:fillRect/>
          </a:stretch>
        </p:blipFill>
        <p:spPr>
          <a:xfrm>
            <a:off x="1970314" y="5750401"/>
            <a:ext cx="9143999" cy="948901"/>
          </a:xfrm>
          <a:prstGeom prst="rect">
            <a:avLst/>
          </a:prstGeom>
        </p:spPr>
      </p:pic>
      <p:pic>
        <p:nvPicPr>
          <p:cNvPr id="5" name="Picture 4"/>
          <p:cNvPicPr>
            <a:picLocks noChangeAspect="1"/>
          </p:cNvPicPr>
          <p:nvPr/>
        </p:nvPicPr>
        <p:blipFill>
          <a:blip r:embed="rId4"/>
          <a:stretch>
            <a:fillRect/>
          </a:stretch>
        </p:blipFill>
        <p:spPr>
          <a:xfrm>
            <a:off x="3548743" y="4657045"/>
            <a:ext cx="5366657" cy="657225"/>
          </a:xfrm>
          <a:prstGeom prst="rect">
            <a:avLst/>
          </a:prstGeom>
        </p:spPr>
      </p:pic>
    </p:spTree>
    <p:extLst>
      <p:ext uri="{BB962C8B-B14F-4D97-AF65-F5344CB8AC3E}">
        <p14:creationId xmlns:p14="http://schemas.microsoft.com/office/powerpoint/2010/main" val="24353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399" y="300447"/>
            <a:ext cx="11523617" cy="5324066"/>
          </a:xfrm>
          <a:prstGeom prst="rect">
            <a:avLst/>
          </a:prstGeom>
        </p:spPr>
      </p:pic>
      <p:sp>
        <p:nvSpPr>
          <p:cNvPr id="3" name="TextBox 2"/>
          <p:cNvSpPr txBox="1"/>
          <p:nvPr/>
        </p:nvSpPr>
        <p:spPr>
          <a:xfrm>
            <a:off x="2103120" y="4754880"/>
            <a:ext cx="9026434" cy="1200329"/>
          </a:xfrm>
          <a:prstGeom prst="rect">
            <a:avLst/>
          </a:prstGeom>
          <a:noFill/>
        </p:spPr>
        <p:txBody>
          <a:bodyPr wrap="square" rtlCol="0">
            <a:spAutoFit/>
          </a:bodyPr>
          <a:lstStyle/>
          <a:p>
            <a:r>
              <a:rPr lang="en-PH" sz="3600" dirty="0" smtClean="0"/>
              <a:t>Based from Table 4 in the NSBI Form, encode the data and click Save to save information </a:t>
            </a:r>
            <a:endParaRPr lang="en-PH" sz="3600" dirty="0"/>
          </a:p>
        </p:txBody>
      </p:sp>
    </p:spTree>
    <p:extLst>
      <p:ext uri="{BB962C8B-B14F-4D97-AF65-F5344CB8AC3E}">
        <p14:creationId xmlns:p14="http://schemas.microsoft.com/office/powerpoint/2010/main" val="25798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137" y="437863"/>
            <a:ext cx="11525815" cy="5557988"/>
          </a:xfrm>
          <a:prstGeom prst="rect">
            <a:avLst/>
          </a:prstGeom>
        </p:spPr>
      </p:pic>
      <p:sp>
        <p:nvSpPr>
          <p:cNvPr id="3" name="TextBox 2"/>
          <p:cNvSpPr txBox="1"/>
          <p:nvPr/>
        </p:nvSpPr>
        <p:spPr>
          <a:xfrm>
            <a:off x="2325187" y="5316582"/>
            <a:ext cx="9405259" cy="954107"/>
          </a:xfrm>
          <a:prstGeom prst="rect">
            <a:avLst/>
          </a:prstGeom>
          <a:noFill/>
        </p:spPr>
        <p:txBody>
          <a:bodyPr wrap="square" rtlCol="0">
            <a:spAutoFit/>
          </a:bodyPr>
          <a:lstStyle/>
          <a:p>
            <a:r>
              <a:rPr lang="en-PH" sz="2800" dirty="0" smtClean="0"/>
              <a:t>Click Edit to update Table 4. After accomplishing Table 4, Click Other Facilities/Amenities to encode Table 5</a:t>
            </a:r>
            <a:endParaRPr lang="en-PH" sz="2800" dirty="0"/>
          </a:p>
        </p:txBody>
      </p:sp>
      <p:sp>
        <p:nvSpPr>
          <p:cNvPr id="4" name="Left Arrow 3"/>
          <p:cNvSpPr/>
          <p:nvPr/>
        </p:nvSpPr>
        <p:spPr>
          <a:xfrm>
            <a:off x="1254033" y="5473336"/>
            <a:ext cx="848146" cy="52251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pic>
        <p:nvPicPr>
          <p:cNvPr id="2" name="Picture 1"/>
          <p:cNvPicPr>
            <a:picLocks noChangeAspect="1"/>
          </p:cNvPicPr>
          <p:nvPr/>
        </p:nvPicPr>
        <p:blipFill>
          <a:blip r:embed="rId3"/>
          <a:stretch>
            <a:fillRect/>
          </a:stretch>
        </p:blipFill>
        <p:spPr>
          <a:xfrm>
            <a:off x="1931533" y="1235528"/>
            <a:ext cx="3800475" cy="685800"/>
          </a:xfrm>
          <a:prstGeom prst="rect">
            <a:avLst/>
          </a:prstGeom>
        </p:spPr>
      </p:pic>
    </p:spTree>
    <p:extLst>
      <p:ext uri="{BB962C8B-B14F-4D97-AF65-F5344CB8AC3E}">
        <p14:creationId xmlns:p14="http://schemas.microsoft.com/office/powerpoint/2010/main" val="177410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5" y="381679"/>
            <a:ext cx="9470572" cy="6101533"/>
          </a:xfrm>
          <a:prstGeom prst="rect">
            <a:avLst/>
          </a:prstGeom>
        </p:spPr>
      </p:pic>
      <p:sp>
        <p:nvSpPr>
          <p:cNvPr id="3" name="TextBox 2"/>
          <p:cNvSpPr txBox="1"/>
          <p:nvPr/>
        </p:nvSpPr>
        <p:spPr>
          <a:xfrm>
            <a:off x="3030583" y="5120640"/>
            <a:ext cx="9026434" cy="1200329"/>
          </a:xfrm>
          <a:prstGeom prst="rect">
            <a:avLst/>
          </a:prstGeom>
          <a:noFill/>
        </p:spPr>
        <p:txBody>
          <a:bodyPr wrap="square" rtlCol="0">
            <a:spAutoFit/>
          </a:bodyPr>
          <a:lstStyle/>
          <a:p>
            <a:r>
              <a:rPr lang="en-PH" sz="3600" dirty="0" smtClean="0"/>
              <a:t>Based from Table 5 in the NSBI Form, fill out the data and click Save</a:t>
            </a:r>
            <a:endParaRPr lang="en-PH" sz="3600" dirty="0"/>
          </a:p>
        </p:txBody>
      </p:sp>
      <p:sp>
        <p:nvSpPr>
          <p:cNvPr id="4" name="Up Arrow Callout 3"/>
          <p:cNvSpPr/>
          <p:nvPr/>
        </p:nvSpPr>
        <p:spPr>
          <a:xfrm>
            <a:off x="1894114" y="5995851"/>
            <a:ext cx="901337" cy="862149"/>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Tree>
    <p:extLst>
      <p:ext uri="{BB962C8B-B14F-4D97-AF65-F5344CB8AC3E}">
        <p14:creationId xmlns:p14="http://schemas.microsoft.com/office/powerpoint/2010/main" val="3227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565" y="627017"/>
            <a:ext cx="11257807" cy="5355771"/>
          </a:xfrm>
          <a:prstGeom prst="rect">
            <a:avLst/>
          </a:prstGeom>
        </p:spPr>
      </p:pic>
      <p:sp>
        <p:nvSpPr>
          <p:cNvPr id="5" name="TextBox 4"/>
          <p:cNvSpPr txBox="1"/>
          <p:nvPr/>
        </p:nvSpPr>
        <p:spPr>
          <a:xfrm>
            <a:off x="2690950" y="5212078"/>
            <a:ext cx="9405259" cy="1384995"/>
          </a:xfrm>
          <a:prstGeom prst="rect">
            <a:avLst/>
          </a:prstGeom>
          <a:noFill/>
        </p:spPr>
        <p:txBody>
          <a:bodyPr wrap="square" rtlCol="0">
            <a:spAutoFit/>
          </a:bodyPr>
          <a:lstStyle/>
          <a:p>
            <a:r>
              <a:rPr lang="en-PH" sz="2800" dirty="0" smtClean="0"/>
              <a:t>Click Edit to update Table 5. After accomplishing Table 5, Click </a:t>
            </a:r>
            <a:r>
              <a:rPr lang="en-PH" sz="2800" b="1" dirty="0" smtClean="0"/>
              <a:t>School Site Development Plan </a:t>
            </a:r>
            <a:r>
              <a:rPr lang="en-PH" sz="2800" dirty="0" smtClean="0"/>
              <a:t>to upload the Scaled Site Development Plan</a:t>
            </a:r>
            <a:endParaRPr lang="en-PH" sz="2800" dirty="0"/>
          </a:p>
        </p:txBody>
      </p:sp>
      <p:sp>
        <p:nvSpPr>
          <p:cNvPr id="6" name="Left Arrow 5"/>
          <p:cNvSpPr/>
          <p:nvPr/>
        </p:nvSpPr>
        <p:spPr>
          <a:xfrm>
            <a:off x="1619796" y="5368832"/>
            <a:ext cx="848146" cy="52251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pic>
        <p:nvPicPr>
          <p:cNvPr id="7" name="Picture 6"/>
          <p:cNvPicPr>
            <a:picLocks noChangeAspect="1"/>
          </p:cNvPicPr>
          <p:nvPr/>
        </p:nvPicPr>
        <p:blipFill>
          <a:blip r:embed="rId3"/>
          <a:stretch>
            <a:fillRect/>
          </a:stretch>
        </p:blipFill>
        <p:spPr>
          <a:xfrm>
            <a:off x="2308993" y="1257299"/>
            <a:ext cx="3800475" cy="685800"/>
          </a:xfrm>
          <a:prstGeom prst="rect">
            <a:avLst/>
          </a:prstGeom>
        </p:spPr>
      </p:pic>
    </p:spTree>
    <p:extLst>
      <p:ext uri="{BB962C8B-B14F-4D97-AF65-F5344CB8AC3E}">
        <p14:creationId xmlns:p14="http://schemas.microsoft.com/office/powerpoint/2010/main" val="11249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767" y="140119"/>
            <a:ext cx="11378923" cy="5947172"/>
          </a:xfrm>
          <a:prstGeom prst="rect">
            <a:avLst/>
          </a:prstGeom>
        </p:spPr>
      </p:pic>
      <p:sp>
        <p:nvSpPr>
          <p:cNvPr id="3" name="TextBox 2"/>
          <p:cNvSpPr txBox="1"/>
          <p:nvPr/>
        </p:nvSpPr>
        <p:spPr>
          <a:xfrm>
            <a:off x="2299062" y="5623300"/>
            <a:ext cx="8739052" cy="954107"/>
          </a:xfrm>
          <a:prstGeom prst="rect">
            <a:avLst/>
          </a:prstGeom>
          <a:noFill/>
        </p:spPr>
        <p:txBody>
          <a:bodyPr wrap="square" rtlCol="0">
            <a:spAutoFit/>
          </a:bodyPr>
          <a:lstStyle/>
          <a:p>
            <a:r>
              <a:rPr lang="en-PH" sz="2800" dirty="0" smtClean="0"/>
              <a:t>Click Choose File, then browse the location of the image of the Scaled Site Development Plan</a:t>
            </a:r>
            <a:endParaRPr lang="en-PH" sz="2800" dirty="0"/>
          </a:p>
        </p:txBody>
      </p:sp>
      <p:sp>
        <p:nvSpPr>
          <p:cNvPr id="4" name="Up Arrow Callout 3"/>
          <p:cNvSpPr/>
          <p:nvPr/>
        </p:nvSpPr>
        <p:spPr>
          <a:xfrm>
            <a:off x="692331" y="5016137"/>
            <a:ext cx="692332" cy="431074"/>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
        <p:nvSpPr>
          <p:cNvPr id="5" name="Oval 4"/>
          <p:cNvSpPr/>
          <p:nvPr/>
        </p:nvSpPr>
        <p:spPr>
          <a:xfrm>
            <a:off x="444137" y="4232365"/>
            <a:ext cx="5355772" cy="561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Left Arrow 5"/>
          <p:cNvSpPr/>
          <p:nvPr/>
        </p:nvSpPr>
        <p:spPr>
          <a:xfrm>
            <a:off x="6074229" y="4114798"/>
            <a:ext cx="2756262" cy="74458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Please Read</a:t>
            </a:r>
            <a:endParaRPr lang="en-PH" dirty="0"/>
          </a:p>
        </p:txBody>
      </p:sp>
    </p:spTree>
    <p:extLst>
      <p:ext uri="{BB962C8B-B14F-4D97-AF65-F5344CB8AC3E}">
        <p14:creationId xmlns:p14="http://schemas.microsoft.com/office/powerpoint/2010/main" val="46182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0423" y="431629"/>
            <a:ext cx="8675370" cy="5633756"/>
          </a:xfrm>
          <a:prstGeom prst="rect">
            <a:avLst/>
          </a:prstGeom>
        </p:spPr>
      </p:pic>
      <p:sp>
        <p:nvSpPr>
          <p:cNvPr id="3" name="TextBox 2"/>
          <p:cNvSpPr txBox="1"/>
          <p:nvPr/>
        </p:nvSpPr>
        <p:spPr>
          <a:xfrm>
            <a:off x="1084217" y="6230983"/>
            <a:ext cx="9209314" cy="461665"/>
          </a:xfrm>
          <a:prstGeom prst="rect">
            <a:avLst/>
          </a:prstGeom>
          <a:noFill/>
        </p:spPr>
        <p:txBody>
          <a:bodyPr wrap="square" rtlCol="0">
            <a:spAutoFit/>
          </a:bodyPr>
          <a:lstStyle/>
          <a:p>
            <a:r>
              <a:rPr lang="en-PH" sz="2400" dirty="0" smtClean="0"/>
              <a:t>Browse the location of the image (in jpg) and select then Click Open</a:t>
            </a:r>
            <a:endParaRPr lang="en-PH" sz="2400" dirty="0"/>
          </a:p>
        </p:txBody>
      </p:sp>
      <p:sp>
        <p:nvSpPr>
          <p:cNvPr id="4" name="Right Arrow 3"/>
          <p:cNvSpPr/>
          <p:nvPr/>
        </p:nvSpPr>
        <p:spPr>
          <a:xfrm>
            <a:off x="6505303" y="5434148"/>
            <a:ext cx="1097280" cy="43107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Tree>
    <p:extLst>
      <p:ext uri="{BB962C8B-B14F-4D97-AF65-F5344CB8AC3E}">
        <p14:creationId xmlns:p14="http://schemas.microsoft.com/office/powerpoint/2010/main" val="20503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32812" y="640671"/>
            <a:ext cx="6322423" cy="5957127"/>
          </a:xfrm>
          <a:prstGeom prst="rect">
            <a:avLst/>
          </a:prstGeom>
        </p:spPr>
      </p:pic>
      <p:sp>
        <p:nvSpPr>
          <p:cNvPr id="2" name="TextBox 1"/>
          <p:cNvSpPr txBox="1"/>
          <p:nvPr/>
        </p:nvSpPr>
        <p:spPr>
          <a:xfrm>
            <a:off x="666206" y="1110343"/>
            <a:ext cx="3866606" cy="3970318"/>
          </a:xfrm>
          <a:prstGeom prst="rect">
            <a:avLst/>
          </a:prstGeom>
          <a:noFill/>
        </p:spPr>
        <p:txBody>
          <a:bodyPr wrap="square" rtlCol="0">
            <a:spAutoFit/>
          </a:bodyPr>
          <a:lstStyle/>
          <a:p>
            <a:r>
              <a:rPr lang="en-PH" sz="3600" dirty="0" smtClean="0"/>
              <a:t>Using the EBEIS Website</a:t>
            </a:r>
            <a:r>
              <a:rPr lang="en-PH" sz="3600" dirty="0"/>
              <a:t>: </a:t>
            </a:r>
            <a:r>
              <a:rPr lang="en-PH" sz="3600" dirty="0">
                <a:hlinkClick r:id="rId3"/>
              </a:rPr>
              <a:t>http://</a:t>
            </a:r>
            <a:r>
              <a:rPr lang="en-PH" sz="3600" dirty="0" smtClean="0">
                <a:hlinkClick r:id="rId3"/>
              </a:rPr>
              <a:t>ebeis.deped.gov.ph/beis</a:t>
            </a:r>
            <a:r>
              <a:rPr lang="en-PH" sz="3600" dirty="0" smtClean="0"/>
              <a:t>, log in using School or System Admin Account</a:t>
            </a:r>
            <a:endParaRPr lang="en-PH" sz="3600" dirty="0"/>
          </a:p>
        </p:txBody>
      </p:sp>
    </p:spTree>
    <p:extLst>
      <p:ext uri="{BB962C8B-B14F-4D97-AF65-F5344CB8AC3E}">
        <p14:creationId xmlns:p14="http://schemas.microsoft.com/office/powerpoint/2010/main" val="63743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4551" y="1567543"/>
            <a:ext cx="7953177" cy="2206126"/>
          </a:xfrm>
          <a:prstGeom prst="rect">
            <a:avLst/>
          </a:prstGeom>
        </p:spPr>
      </p:pic>
      <p:sp>
        <p:nvSpPr>
          <p:cNvPr id="3" name="TextBox 2"/>
          <p:cNvSpPr txBox="1"/>
          <p:nvPr/>
        </p:nvSpPr>
        <p:spPr>
          <a:xfrm>
            <a:off x="3082834" y="4245429"/>
            <a:ext cx="6557555" cy="1200329"/>
          </a:xfrm>
          <a:prstGeom prst="rect">
            <a:avLst/>
          </a:prstGeom>
          <a:noFill/>
        </p:spPr>
        <p:txBody>
          <a:bodyPr wrap="square" rtlCol="0">
            <a:spAutoFit/>
          </a:bodyPr>
          <a:lstStyle/>
          <a:p>
            <a:r>
              <a:rPr lang="en-PH" sz="3600" dirty="0" smtClean="0"/>
              <a:t>Click Ok if you have uploaded the correct Site Development Plan</a:t>
            </a:r>
            <a:endParaRPr lang="en-PH" sz="3600" dirty="0"/>
          </a:p>
        </p:txBody>
      </p:sp>
      <p:sp>
        <p:nvSpPr>
          <p:cNvPr id="4" name="Right Arrow 3"/>
          <p:cNvSpPr/>
          <p:nvPr/>
        </p:nvSpPr>
        <p:spPr>
          <a:xfrm>
            <a:off x="5943600" y="2965269"/>
            <a:ext cx="1110343" cy="808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Tree>
    <p:extLst>
      <p:ext uri="{BB962C8B-B14F-4D97-AF65-F5344CB8AC3E}">
        <p14:creationId xmlns:p14="http://schemas.microsoft.com/office/powerpoint/2010/main" val="2711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889" y="510539"/>
            <a:ext cx="10684982" cy="5537564"/>
          </a:xfrm>
          <a:prstGeom prst="rect">
            <a:avLst/>
          </a:prstGeom>
        </p:spPr>
      </p:pic>
      <p:sp>
        <p:nvSpPr>
          <p:cNvPr id="3" name="TextBox 2"/>
          <p:cNvSpPr txBox="1"/>
          <p:nvPr/>
        </p:nvSpPr>
        <p:spPr>
          <a:xfrm>
            <a:off x="2537316" y="5509494"/>
            <a:ext cx="8843555" cy="1077218"/>
          </a:xfrm>
          <a:prstGeom prst="rect">
            <a:avLst/>
          </a:prstGeom>
          <a:noFill/>
        </p:spPr>
        <p:txBody>
          <a:bodyPr wrap="square" rtlCol="0">
            <a:spAutoFit/>
          </a:bodyPr>
          <a:lstStyle/>
          <a:p>
            <a:r>
              <a:rPr lang="en-PH" sz="3200" dirty="0" smtClean="0"/>
              <a:t>After Choosing the image of the Scaled Site Development Plan, click Save</a:t>
            </a:r>
            <a:endParaRPr lang="en-PH" sz="3200" dirty="0"/>
          </a:p>
        </p:txBody>
      </p:sp>
      <p:sp>
        <p:nvSpPr>
          <p:cNvPr id="4" name="Oval 3"/>
          <p:cNvSpPr/>
          <p:nvPr/>
        </p:nvSpPr>
        <p:spPr>
          <a:xfrm>
            <a:off x="1645920" y="4532811"/>
            <a:ext cx="927463" cy="587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Up Arrow Callout 4"/>
          <p:cNvSpPr/>
          <p:nvPr/>
        </p:nvSpPr>
        <p:spPr>
          <a:xfrm>
            <a:off x="875211" y="5973226"/>
            <a:ext cx="862149" cy="636580"/>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Edit</a:t>
            </a:r>
            <a:endParaRPr lang="en-PH" dirty="0"/>
          </a:p>
        </p:txBody>
      </p:sp>
    </p:spTree>
    <p:extLst>
      <p:ext uri="{BB962C8B-B14F-4D97-AF65-F5344CB8AC3E}">
        <p14:creationId xmlns:p14="http://schemas.microsoft.com/office/powerpoint/2010/main" val="14336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5" y="448492"/>
            <a:ext cx="9862457" cy="5334000"/>
          </a:xfrm>
          <a:prstGeom prst="rect">
            <a:avLst/>
          </a:prstGeom>
        </p:spPr>
      </p:pic>
      <p:sp>
        <p:nvSpPr>
          <p:cNvPr id="4" name="Up Arrow Callout 3"/>
          <p:cNvSpPr/>
          <p:nvPr/>
        </p:nvSpPr>
        <p:spPr>
          <a:xfrm>
            <a:off x="3722914" y="783771"/>
            <a:ext cx="862149" cy="431075"/>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 name="Picture 4"/>
          <p:cNvPicPr>
            <a:picLocks noChangeAspect="1"/>
          </p:cNvPicPr>
          <p:nvPr/>
        </p:nvPicPr>
        <p:blipFill>
          <a:blip r:embed="rId3"/>
          <a:stretch>
            <a:fillRect/>
          </a:stretch>
        </p:blipFill>
        <p:spPr>
          <a:xfrm>
            <a:off x="2275114" y="5753100"/>
            <a:ext cx="7946572" cy="1104900"/>
          </a:xfrm>
          <a:prstGeom prst="rect">
            <a:avLst/>
          </a:prstGeom>
        </p:spPr>
      </p:pic>
    </p:spTree>
    <p:extLst>
      <p:ext uri="{BB962C8B-B14F-4D97-AF65-F5344CB8AC3E}">
        <p14:creationId xmlns:p14="http://schemas.microsoft.com/office/powerpoint/2010/main" val="514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011" y="431074"/>
            <a:ext cx="6805749" cy="769441"/>
          </a:xfrm>
          <a:prstGeom prst="rect">
            <a:avLst/>
          </a:prstGeom>
          <a:noFill/>
        </p:spPr>
        <p:txBody>
          <a:bodyPr wrap="square" rtlCol="0">
            <a:spAutoFit/>
          </a:bodyPr>
          <a:lstStyle/>
          <a:p>
            <a:pPr algn="ctr"/>
            <a:r>
              <a:rPr lang="en-PH" sz="4400" dirty="0" smtClean="0"/>
              <a:t>How to Submit NSBI Online</a:t>
            </a:r>
            <a:endParaRPr lang="en-PH" sz="4400" dirty="0"/>
          </a:p>
        </p:txBody>
      </p:sp>
      <p:pic>
        <p:nvPicPr>
          <p:cNvPr id="3" name="Picture 2"/>
          <p:cNvPicPr>
            <a:picLocks noChangeAspect="1"/>
          </p:cNvPicPr>
          <p:nvPr/>
        </p:nvPicPr>
        <p:blipFill>
          <a:blip r:embed="rId2"/>
          <a:stretch>
            <a:fillRect/>
          </a:stretch>
        </p:blipFill>
        <p:spPr>
          <a:xfrm>
            <a:off x="757646" y="1176879"/>
            <a:ext cx="10646228" cy="4086225"/>
          </a:xfrm>
          <a:prstGeom prst="rect">
            <a:avLst/>
          </a:prstGeom>
        </p:spPr>
      </p:pic>
      <p:sp>
        <p:nvSpPr>
          <p:cNvPr id="4" name="Oval 3"/>
          <p:cNvSpPr/>
          <p:nvPr/>
        </p:nvSpPr>
        <p:spPr>
          <a:xfrm>
            <a:off x="1005840" y="2756260"/>
            <a:ext cx="1894114" cy="431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extBox 4"/>
          <p:cNvSpPr txBox="1"/>
          <p:nvPr/>
        </p:nvSpPr>
        <p:spPr>
          <a:xfrm>
            <a:off x="378822" y="5447208"/>
            <a:ext cx="11813177" cy="1384995"/>
          </a:xfrm>
          <a:prstGeom prst="rect">
            <a:avLst/>
          </a:prstGeom>
          <a:noFill/>
        </p:spPr>
        <p:txBody>
          <a:bodyPr wrap="square" rtlCol="0">
            <a:spAutoFit/>
          </a:bodyPr>
          <a:lstStyle/>
          <a:p>
            <a:r>
              <a:rPr lang="en-PH" sz="2800" dirty="0" smtClean="0"/>
              <a:t>Before submitting online, please make sure that you have encoded all the data in all the tables, and your NSBI Forms were validated by the SGOD Office, Click </a:t>
            </a:r>
            <a:r>
              <a:rPr lang="en-PH" sz="2800" b="1" dirty="0" smtClean="0"/>
              <a:t>BEIS Data Entry</a:t>
            </a:r>
            <a:endParaRPr lang="en-PH" sz="2800" b="1" dirty="0"/>
          </a:p>
        </p:txBody>
      </p:sp>
    </p:spTree>
    <p:extLst>
      <p:ext uri="{BB962C8B-B14F-4D97-AF65-F5344CB8AC3E}">
        <p14:creationId xmlns:p14="http://schemas.microsoft.com/office/powerpoint/2010/main" val="55344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6329" y="888274"/>
            <a:ext cx="10756734" cy="4323805"/>
          </a:xfrm>
          <a:prstGeom prst="rect">
            <a:avLst/>
          </a:prstGeom>
        </p:spPr>
      </p:pic>
      <p:sp>
        <p:nvSpPr>
          <p:cNvPr id="3" name="TextBox 2"/>
          <p:cNvSpPr txBox="1"/>
          <p:nvPr/>
        </p:nvSpPr>
        <p:spPr>
          <a:xfrm>
            <a:off x="1998617" y="5617028"/>
            <a:ext cx="9261565" cy="523220"/>
          </a:xfrm>
          <a:prstGeom prst="rect">
            <a:avLst/>
          </a:prstGeom>
          <a:noFill/>
        </p:spPr>
        <p:txBody>
          <a:bodyPr wrap="square" rtlCol="0">
            <a:spAutoFit/>
          </a:bodyPr>
          <a:lstStyle/>
          <a:p>
            <a:r>
              <a:rPr lang="en-PH" sz="2800" dirty="0" smtClean="0"/>
              <a:t>Click </a:t>
            </a:r>
            <a:r>
              <a:rPr lang="en-PH" sz="2800" b="1" dirty="0" smtClean="0"/>
              <a:t>Inventory School Building for Elem/Secondary School</a:t>
            </a:r>
            <a:endParaRPr lang="en-PH" sz="2800" b="1" u="sng" dirty="0">
              <a:solidFill>
                <a:srgbClr val="0070C0"/>
              </a:solidFill>
            </a:endParaRPr>
          </a:p>
        </p:txBody>
      </p:sp>
      <p:sp>
        <p:nvSpPr>
          <p:cNvPr id="4" name="Oval 3"/>
          <p:cNvSpPr/>
          <p:nvPr/>
        </p:nvSpPr>
        <p:spPr>
          <a:xfrm>
            <a:off x="3513909" y="4245429"/>
            <a:ext cx="4310742" cy="587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0361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123" y="705394"/>
            <a:ext cx="11565888" cy="4206239"/>
          </a:xfrm>
          <a:prstGeom prst="rect">
            <a:avLst/>
          </a:prstGeom>
        </p:spPr>
      </p:pic>
      <p:sp>
        <p:nvSpPr>
          <p:cNvPr id="3" name="TextBox 2"/>
          <p:cNvSpPr txBox="1"/>
          <p:nvPr/>
        </p:nvSpPr>
        <p:spPr>
          <a:xfrm>
            <a:off x="2250712" y="5199017"/>
            <a:ext cx="7628709" cy="646331"/>
          </a:xfrm>
          <a:prstGeom prst="rect">
            <a:avLst/>
          </a:prstGeom>
          <a:noFill/>
        </p:spPr>
        <p:txBody>
          <a:bodyPr wrap="square" rtlCol="0">
            <a:spAutoFit/>
          </a:bodyPr>
          <a:lstStyle/>
          <a:p>
            <a:r>
              <a:rPr lang="en-PH" sz="3600" dirty="0" smtClean="0"/>
              <a:t>In the Action Column, Click </a:t>
            </a:r>
            <a:r>
              <a:rPr lang="en-PH" sz="3600" b="1" dirty="0" smtClean="0">
                <a:solidFill>
                  <a:srgbClr val="00B0F0"/>
                </a:solidFill>
              </a:rPr>
              <a:t>Submit link</a:t>
            </a:r>
            <a:endParaRPr lang="en-PH" sz="3600" b="1" dirty="0">
              <a:solidFill>
                <a:srgbClr val="00B0F0"/>
              </a:solidFill>
            </a:endParaRPr>
          </a:p>
        </p:txBody>
      </p:sp>
      <p:sp>
        <p:nvSpPr>
          <p:cNvPr id="4" name="Oval 3"/>
          <p:cNvSpPr/>
          <p:nvPr/>
        </p:nvSpPr>
        <p:spPr>
          <a:xfrm>
            <a:off x="10868297" y="2129246"/>
            <a:ext cx="979714" cy="8360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8908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7075" y="610328"/>
            <a:ext cx="6792686" cy="5059501"/>
          </a:xfrm>
          <a:prstGeom prst="rect">
            <a:avLst/>
          </a:prstGeom>
        </p:spPr>
      </p:pic>
      <p:sp>
        <p:nvSpPr>
          <p:cNvPr id="3" name="TextBox 2"/>
          <p:cNvSpPr txBox="1"/>
          <p:nvPr/>
        </p:nvSpPr>
        <p:spPr>
          <a:xfrm>
            <a:off x="4167051" y="5812971"/>
            <a:ext cx="5238206" cy="769441"/>
          </a:xfrm>
          <a:prstGeom prst="rect">
            <a:avLst/>
          </a:prstGeom>
          <a:noFill/>
        </p:spPr>
        <p:txBody>
          <a:bodyPr wrap="square" rtlCol="0">
            <a:spAutoFit/>
          </a:bodyPr>
          <a:lstStyle/>
          <a:p>
            <a:r>
              <a:rPr lang="en-PH" sz="4400" dirty="0" smtClean="0"/>
              <a:t>Click Submit Report</a:t>
            </a:r>
            <a:endParaRPr lang="en-PH" sz="4400" dirty="0"/>
          </a:p>
        </p:txBody>
      </p:sp>
    </p:spTree>
    <p:extLst>
      <p:ext uri="{BB962C8B-B14F-4D97-AF65-F5344CB8AC3E}">
        <p14:creationId xmlns:p14="http://schemas.microsoft.com/office/powerpoint/2010/main" val="1938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979" y="1188720"/>
            <a:ext cx="5789483" cy="938459"/>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End of </a:t>
            </a:r>
            <a:r>
              <a:rPr lang="en-US" sz="5400" b="1" cap="none" spc="0" dirty="0" smtClean="0">
                <a:ln w="22225">
                  <a:solidFill>
                    <a:schemeClr val="accent2"/>
                  </a:solidFill>
                  <a:prstDash val="solid"/>
                </a:ln>
                <a:solidFill>
                  <a:schemeClr val="accent2">
                    <a:lumMod val="40000"/>
                    <a:lumOff val="60000"/>
                  </a:schemeClr>
                </a:solidFill>
                <a:effectLst/>
              </a:rPr>
              <a:t>Presentation</a:t>
            </a:r>
          </a:p>
        </p:txBody>
      </p:sp>
      <p:sp>
        <p:nvSpPr>
          <p:cNvPr id="7" name="TextBox 6"/>
          <p:cNvSpPr txBox="1"/>
          <p:nvPr/>
        </p:nvSpPr>
        <p:spPr>
          <a:xfrm>
            <a:off x="3217372" y="2547257"/>
            <a:ext cx="5558695" cy="3293209"/>
          </a:xfrm>
          <a:prstGeom prst="rect">
            <a:avLst/>
          </a:prstGeom>
          <a:noFill/>
        </p:spPr>
        <p:txBody>
          <a:bodyPr wrap="square" rtlCol="0">
            <a:spAutoFit/>
          </a:bodyPr>
          <a:lstStyle/>
          <a:p>
            <a:pPr algn="ctr"/>
            <a:r>
              <a:rPr lang="en-PH" sz="8000" dirty="0" smtClean="0">
                <a:latin typeface="AR BERKLEY" panose="02000000000000000000" pitchFamily="2" charset="0"/>
              </a:rPr>
              <a:t>THANK YOU!</a:t>
            </a:r>
          </a:p>
          <a:p>
            <a:endParaRPr lang="en-PH" sz="4800" dirty="0"/>
          </a:p>
        </p:txBody>
      </p:sp>
    </p:spTree>
    <p:extLst>
      <p:ext uri="{BB962C8B-B14F-4D97-AF65-F5344CB8AC3E}">
        <p14:creationId xmlns:p14="http://schemas.microsoft.com/office/powerpoint/2010/main" val="38401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89566" y="495434"/>
            <a:ext cx="5944417" cy="5873311"/>
          </a:xfrm>
          <a:prstGeom prst="rect">
            <a:avLst/>
          </a:prstGeom>
        </p:spPr>
      </p:pic>
      <p:sp>
        <p:nvSpPr>
          <p:cNvPr id="3" name="TextBox 2"/>
          <p:cNvSpPr txBox="1"/>
          <p:nvPr/>
        </p:nvSpPr>
        <p:spPr>
          <a:xfrm>
            <a:off x="509452" y="1854926"/>
            <a:ext cx="3866606" cy="1754326"/>
          </a:xfrm>
          <a:prstGeom prst="rect">
            <a:avLst/>
          </a:prstGeom>
          <a:noFill/>
        </p:spPr>
        <p:txBody>
          <a:bodyPr wrap="square" rtlCol="0">
            <a:spAutoFit/>
          </a:bodyPr>
          <a:lstStyle/>
          <a:p>
            <a:r>
              <a:rPr lang="en-PH" sz="3600" dirty="0" smtClean="0"/>
              <a:t>Type the Username and Password then Click Sign in</a:t>
            </a:r>
            <a:endParaRPr lang="en-PH" sz="3600" dirty="0"/>
          </a:p>
        </p:txBody>
      </p:sp>
      <p:sp>
        <p:nvSpPr>
          <p:cNvPr id="2" name="Left Arrow 1"/>
          <p:cNvSpPr/>
          <p:nvPr/>
        </p:nvSpPr>
        <p:spPr>
          <a:xfrm>
            <a:off x="6152606" y="2586446"/>
            <a:ext cx="1509168" cy="84564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Click</a:t>
            </a:r>
            <a:endParaRPr lang="en-PH" dirty="0"/>
          </a:p>
        </p:txBody>
      </p:sp>
    </p:spTree>
    <p:extLst>
      <p:ext uri="{BB962C8B-B14F-4D97-AF65-F5344CB8AC3E}">
        <p14:creationId xmlns:p14="http://schemas.microsoft.com/office/powerpoint/2010/main" val="346754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17" y="5617028"/>
            <a:ext cx="9261565" cy="523220"/>
          </a:xfrm>
          <a:prstGeom prst="rect">
            <a:avLst/>
          </a:prstGeom>
          <a:noFill/>
        </p:spPr>
        <p:txBody>
          <a:bodyPr wrap="square" rtlCol="0">
            <a:spAutoFit/>
          </a:bodyPr>
          <a:lstStyle/>
          <a:p>
            <a:r>
              <a:rPr lang="en-PH" sz="2800" dirty="0" smtClean="0"/>
              <a:t>In the EBEIS Menu, Click </a:t>
            </a:r>
            <a:r>
              <a:rPr lang="en-PH" sz="2800" b="1" dirty="0" smtClean="0"/>
              <a:t>BEIS Data Entry link</a:t>
            </a:r>
            <a:endParaRPr lang="en-PH" sz="2800" b="1" dirty="0"/>
          </a:p>
        </p:txBody>
      </p:sp>
      <p:pic>
        <p:nvPicPr>
          <p:cNvPr id="3" name="Picture 2"/>
          <p:cNvPicPr>
            <a:picLocks noChangeAspect="1"/>
          </p:cNvPicPr>
          <p:nvPr/>
        </p:nvPicPr>
        <p:blipFill>
          <a:blip r:embed="rId2"/>
          <a:stretch>
            <a:fillRect/>
          </a:stretch>
        </p:blipFill>
        <p:spPr>
          <a:xfrm>
            <a:off x="966651" y="502103"/>
            <a:ext cx="10463349" cy="5114925"/>
          </a:xfrm>
          <a:prstGeom prst="rect">
            <a:avLst/>
          </a:prstGeom>
        </p:spPr>
      </p:pic>
    </p:spTree>
    <p:extLst>
      <p:ext uri="{BB962C8B-B14F-4D97-AF65-F5344CB8AC3E}">
        <p14:creationId xmlns:p14="http://schemas.microsoft.com/office/powerpoint/2010/main" val="17966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8617" y="5617028"/>
            <a:ext cx="9261565" cy="523220"/>
          </a:xfrm>
          <a:prstGeom prst="rect">
            <a:avLst/>
          </a:prstGeom>
          <a:noFill/>
        </p:spPr>
        <p:txBody>
          <a:bodyPr wrap="square" rtlCol="0">
            <a:spAutoFit/>
          </a:bodyPr>
          <a:lstStyle/>
          <a:p>
            <a:r>
              <a:rPr lang="en-PH" sz="2800" dirty="0" smtClean="0"/>
              <a:t>Click </a:t>
            </a:r>
            <a:r>
              <a:rPr lang="en-PH" sz="2800" b="1" dirty="0" smtClean="0">
                <a:solidFill>
                  <a:srgbClr val="00B0F0"/>
                </a:solidFill>
              </a:rPr>
              <a:t>Inventory School Building for Elem/Secondary School</a:t>
            </a:r>
            <a:endParaRPr lang="en-PH" sz="2800" b="1" u="sng" dirty="0">
              <a:solidFill>
                <a:srgbClr val="00B0F0"/>
              </a:solidFill>
            </a:endParaRPr>
          </a:p>
        </p:txBody>
      </p:sp>
      <p:pic>
        <p:nvPicPr>
          <p:cNvPr id="4" name="Picture 3"/>
          <p:cNvPicPr>
            <a:picLocks noChangeAspect="1"/>
          </p:cNvPicPr>
          <p:nvPr/>
        </p:nvPicPr>
        <p:blipFill>
          <a:blip r:embed="rId2"/>
          <a:stretch>
            <a:fillRect/>
          </a:stretch>
        </p:blipFill>
        <p:spPr>
          <a:xfrm>
            <a:off x="809897" y="425088"/>
            <a:ext cx="10593977" cy="5100500"/>
          </a:xfrm>
          <a:prstGeom prst="rect">
            <a:avLst/>
          </a:prstGeom>
        </p:spPr>
      </p:pic>
      <p:sp>
        <p:nvSpPr>
          <p:cNvPr id="2" name="Rectangle 1"/>
          <p:cNvSpPr/>
          <p:nvPr/>
        </p:nvSpPr>
        <p:spPr>
          <a:xfrm>
            <a:off x="3394841" y="4582510"/>
            <a:ext cx="4267200" cy="409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86462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8617" y="5617028"/>
            <a:ext cx="9261565" cy="523220"/>
          </a:xfrm>
          <a:prstGeom prst="rect">
            <a:avLst/>
          </a:prstGeom>
          <a:noFill/>
        </p:spPr>
        <p:txBody>
          <a:bodyPr wrap="square" rtlCol="0">
            <a:spAutoFit/>
          </a:bodyPr>
          <a:lstStyle/>
          <a:p>
            <a:r>
              <a:rPr lang="en-PH" sz="2800" dirty="0" smtClean="0"/>
              <a:t>In the Cut off Date, Click </a:t>
            </a:r>
            <a:r>
              <a:rPr lang="en-PH" sz="2800" u="sng" dirty="0" smtClean="0">
                <a:solidFill>
                  <a:srgbClr val="0070C0"/>
                </a:solidFill>
              </a:rPr>
              <a:t>2016, Dec 31 link</a:t>
            </a:r>
            <a:endParaRPr lang="en-PH" sz="2800" b="1" u="sng" dirty="0">
              <a:solidFill>
                <a:srgbClr val="0070C0"/>
              </a:solidFill>
            </a:endParaRPr>
          </a:p>
        </p:txBody>
      </p:sp>
      <p:pic>
        <p:nvPicPr>
          <p:cNvPr id="4" name="Picture 3"/>
          <p:cNvPicPr>
            <a:picLocks noChangeAspect="1"/>
          </p:cNvPicPr>
          <p:nvPr/>
        </p:nvPicPr>
        <p:blipFill>
          <a:blip r:embed="rId2"/>
          <a:stretch>
            <a:fillRect/>
          </a:stretch>
        </p:blipFill>
        <p:spPr>
          <a:xfrm>
            <a:off x="706532" y="757645"/>
            <a:ext cx="10710813" cy="4467497"/>
          </a:xfrm>
          <a:prstGeom prst="rect">
            <a:avLst/>
          </a:prstGeom>
        </p:spPr>
      </p:pic>
      <p:sp>
        <p:nvSpPr>
          <p:cNvPr id="5" name="Right Arrow 4"/>
          <p:cNvSpPr/>
          <p:nvPr/>
        </p:nvSpPr>
        <p:spPr>
          <a:xfrm>
            <a:off x="117566" y="2259874"/>
            <a:ext cx="692331" cy="60089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5058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7838" y="297450"/>
            <a:ext cx="10934700" cy="4862379"/>
          </a:xfrm>
          <a:prstGeom prst="rect">
            <a:avLst/>
          </a:prstGeom>
        </p:spPr>
      </p:pic>
      <p:sp>
        <p:nvSpPr>
          <p:cNvPr id="3" name="TextBox 2"/>
          <p:cNvSpPr txBox="1"/>
          <p:nvPr/>
        </p:nvSpPr>
        <p:spPr>
          <a:xfrm>
            <a:off x="667838" y="5159829"/>
            <a:ext cx="10722973" cy="1815882"/>
          </a:xfrm>
          <a:prstGeom prst="rect">
            <a:avLst/>
          </a:prstGeom>
          <a:noFill/>
        </p:spPr>
        <p:txBody>
          <a:bodyPr wrap="square" rtlCol="0">
            <a:spAutoFit/>
          </a:bodyPr>
          <a:lstStyle/>
          <a:p>
            <a:r>
              <a:rPr lang="en-PH" sz="2800" dirty="0" smtClean="0"/>
              <a:t>Using the NSBI Form, please refer to Building/Structure Number 1, see if School Building or Structure, if School Building, Click </a:t>
            </a:r>
            <a:r>
              <a:rPr lang="en-PH" sz="2800" b="1" dirty="0" smtClean="0">
                <a:solidFill>
                  <a:srgbClr val="0070C0"/>
                </a:solidFill>
              </a:rPr>
              <a:t>Add School Building</a:t>
            </a:r>
            <a:r>
              <a:rPr lang="en-PH" sz="2800" dirty="0" smtClean="0"/>
              <a:t>, if Structure, Click </a:t>
            </a:r>
            <a:r>
              <a:rPr lang="en-PH" sz="2800" b="1" dirty="0" smtClean="0">
                <a:solidFill>
                  <a:srgbClr val="0070C0"/>
                </a:solidFill>
              </a:rPr>
              <a:t>Add Structure, </a:t>
            </a:r>
            <a:r>
              <a:rPr lang="en-PH" sz="2800" b="1" dirty="0" smtClean="0"/>
              <a:t>For Ex. Building/Structure 1 is Canteen, so it is Structure, </a:t>
            </a:r>
            <a:r>
              <a:rPr lang="en-PH" sz="2800" b="1" dirty="0" smtClean="0">
                <a:solidFill>
                  <a:srgbClr val="0070C0"/>
                </a:solidFill>
              </a:rPr>
              <a:t>Click Add Structure</a:t>
            </a:r>
            <a:endParaRPr lang="en-PH" sz="2800" b="1" u="sng" dirty="0">
              <a:solidFill>
                <a:srgbClr val="0070C0"/>
              </a:solidFill>
            </a:endParaRPr>
          </a:p>
        </p:txBody>
      </p:sp>
      <p:sp>
        <p:nvSpPr>
          <p:cNvPr id="4" name="Down Arrow 3"/>
          <p:cNvSpPr/>
          <p:nvPr/>
        </p:nvSpPr>
        <p:spPr>
          <a:xfrm>
            <a:off x="4624251" y="4049486"/>
            <a:ext cx="640080" cy="62701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43287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508" y="590474"/>
            <a:ext cx="6190706" cy="5914829"/>
          </a:xfrm>
          <a:prstGeom prst="rect">
            <a:avLst/>
          </a:prstGeom>
        </p:spPr>
      </p:pic>
      <p:pic>
        <p:nvPicPr>
          <p:cNvPr id="4" name="Picture 3"/>
          <p:cNvPicPr>
            <a:picLocks noChangeAspect="1"/>
          </p:cNvPicPr>
          <p:nvPr/>
        </p:nvPicPr>
        <p:blipFill>
          <a:blip r:embed="rId3"/>
          <a:stretch>
            <a:fillRect/>
          </a:stretch>
        </p:blipFill>
        <p:spPr>
          <a:xfrm>
            <a:off x="7755798" y="3137021"/>
            <a:ext cx="1966236" cy="1418651"/>
          </a:xfrm>
          <a:prstGeom prst="rect">
            <a:avLst/>
          </a:prstGeom>
        </p:spPr>
      </p:pic>
      <p:pic>
        <p:nvPicPr>
          <p:cNvPr id="5" name="Picture 4"/>
          <p:cNvPicPr>
            <a:picLocks noChangeAspect="1"/>
          </p:cNvPicPr>
          <p:nvPr/>
        </p:nvPicPr>
        <p:blipFill>
          <a:blip r:embed="rId4"/>
          <a:stretch>
            <a:fillRect/>
          </a:stretch>
        </p:blipFill>
        <p:spPr>
          <a:xfrm>
            <a:off x="7755798" y="2154721"/>
            <a:ext cx="1966235" cy="954240"/>
          </a:xfrm>
          <a:prstGeom prst="rect">
            <a:avLst/>
          </a:prstGeom>
        </p:spPr>
      </p:pic>
      <p:pic>
        <p:nvPicPr>
          <p:cNvPr id="6" name="Picture 5"/>
          <p:cNvPicPr>
            <a:picLocks noChangeAspect="1"/>
          </p:cNvPicPr>
          <p:nvPr/>
        </p:nvPicPr>
        <p:blipFill>
          <a:blip r:embed="rId5"/>
          <a:stretch>
            <a:fillRect/>
          </a:stretch>
        </p:blipFill>
        <p:spPr>
          <a:xfrm>
            <a:off x="7755798" y="4555673"/>
            <a:ext cx="2023386" cy="2302328"/>
          </a:xfrm>
          <a:prstGeom prst="rect">
            <a:avLst/>
          </a:prstGeom>
        </p:spPr>
      </p:pic>
      <p:grpSp>
        <p:nvGrpSpPr>
          <p:cNvPr id="9" name="Group 8"/>
          <p:cNvGrpSpPr/>
          <p:nvPr/>
        </p:nvGrpSpPr>
        <p:grpSpPr>
          <a:xfrm>
            <a:off x="9840143" y="149246"/>
            <a:ext cx="2076450" cy="3338536"/>
            <a:chOff x="9069430" y="273669"/>
            <a:chExt cx="2076450" cy="4584164"/>
          </a:xfrm>
        </p:grpSpPr>
        <p:pic>
          <p:nvPicPr>
            <p:cNvPr id="7" name="Picture 6"/>
            <p:cNvPicPr>
              <a:picLocks noChangeAspect="1"/>
            </p:cNvPicPr>
            <p:nvPr/>
          </p:nvPicPr>
          <p:blipFill>
            <a:blip r:embed="rId6"/>
            <a:stretch>
              <a:fillRect/>
            </a:stretch>
          </p:blipFill>
          <p:spPr>
            <a:xfrm>
              <a:off x="9069430" y="273669"/>
              <a:ext cx="2076450" cy="2619375"/>
            </a:xfrm>
            <a:prstGeom prst="rect">
              <a:avLst/>
            </a:prstGeom>
          </p:spPr>
        </p:pic>
        <p:pic>
          <p:nvPicPr>
            <p:cNvPr id="8" name="Picture 7"/>
            <p:cNvPicPr>
              <a:picLocks noChangeAspect="1"/>
            </p:cNvPicPr>
            <p:nvPr/>
          </p:nvPicPr>
          <p:blipFill rotWithShape="1">
            <a:blip r:embed="rId7"/>
            <a:srcRect t="26510"/>
            <a:stretch/>
          </p:blipFill>
          <p:spPr>
            <a:xfrm>
              <a:off x="9126580" y="2834859"/>
              <a:ext cx="2019300" cy="2022974"/>
            </a:xfrm>
            <a:prstGeom prst="rect">
              <a:avLst/>
            </a:prstGeom>
          </p:spPr>
        </p:pic>
      </p:grpSp>
      <p:pic>
        <p:nvPicPr>
          <p:cNvPr id="10" name="Picture 9"/>
          <p:cNvPicPr>
            <a:picLocks noChangeAspect="1"/>
          </p:cNvPicPr>
          <p:nvPr/>
        </p:nvPicPr>
        <p:blipFill>
          <a:blip r:embed="rId8"/>
          <a:stretch>
            <a:fillRect/>
          </a:stretch>
        </p:blipFill>
        <p:spPr>
          <a:xfrm>
            <a:off x="7755799" y="42957"/>
            <a:ext cx="1962967" cy="2017877"/>
          </a:xfrm>
          <a:prstGeom prst="rect">
            <a:avLst/>
          </a:prstGeom>
        </p:spPr>
      </p:pic>
      <p:pic>
        <p:nvPicPr>
          <p:cNvPr id="11" name="Picture 10"/>
          <p:cNvPicPr>
            <a:picLocks noChangeAspect="1"/>
          </p:cNvPicPr>
          <p:nvPr/>
        </p:nvPicPr>
        <p:blipFill>
          <a:blip r:embed="rId9"/>
          <a:stretch>
            <a:fillRect/>
          </a:stretch>
        </p:blipFill>
        <p:spPr>
          <a:xfrm>
            <a:off x="9885180" y="3552757"/>
            <a:ext cx="2143125" cy="1822948"/>
          </a:xfrm>
          <a:prstGeom prst="rect">
            <a:avLst/>
          </a:prstGeom>
        </p:spPr>
      </p:pic>
      <p:pic>
        <p:nvPicPr>
          <p:cNvPr id="12" name="Picture 11"/>
          <p:cNvPicPr>
            <a:picLocks noChangeAspect="1"/>
          </p:cNvPicPr>
          <p:nvPr/>
        </p:nvPicPr>
        <p:blipFill>
          <a:blip r:embed="rId10"/>
          <a:stretch>
            <a:fillRect/>
          </a:stretch>
        </p:blipFill>
        <p:spPr>
          <a:xfrm>
            <a:off x="9942330" y="5401831"/>
            <a:ext cx="2095500" cy="1390854"/>
          </a:xfrm>
          <a:prstGeom prst="rect">
            <a:avLst/>
          </a:prstGeom>
        </p:spPr>
      </p:pic>
      <p:sp>
        <p:nvSpPr>
          <p:cNvPr id="3" name="TextBox 2"/>
          <p:cNvSpPr txBox="1"/>
          <p:nvPr/>
        </p:nvSpPr>
        <p:spPr>
          <a:xfrm>
            <a:off x="1920240" y="5538651"/>
            <a:ext cx="4349931" cy="954107"/>
          </a:xfrm>
          <a:prstGeom prst="rect">
            <a:avLst/>
          </a:prstGeom>
          <a:noFill/>
        </p:spPr>
        <p:txBody>
          <a:bodyPr wrap="square" rtlCol="0">
            <a:spAutoFit/>
          </a:bodyPr>
          <a:lstStyle/>
          <a:p>
            <a:r>
              <a:rPr lang="en-PH" sz="2800" dirty="0" smtClean="0"/>
              <a:t>Fill out the Table 1 (Please refer to your NSBI Form)</a:t>
            </a:r>
            <a:endParaRPr lang="en-PH" sz="2800" dirty="0"/>
          </a:p>
        </p:txBody>
      </p:sp>
      <p:sp>
        <p:nvSpPr>
          <p:cNvPr id="13" name="Right Brace 12"/>
          <p:cNvSpPr/>
          <p:nvPr/>
        </p:nvSpPr>
        <p:spPr>
          <a:xfrm>
            <a:off x="7158446" y="149246"/>
            <a:ext cx="359227" cy="6643439"/>
          </a:xfrm>
          <a:prstGeom prst="rightBrace">
            <a:avLst>
              <a:gd name="adj1" fmla="val 8333"/>
              <a:gd name="adj2" fmla="val 4941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4" name="TextBox 13"/>
          <p:cNvSpPr txBox="1"/>
          <p:nvPr/>
        </p:nvSpPr>
        <p:spPr>
          <a:xfrm>
            <a:off x="6165669" y="2154721"/>
            <a:ext cx="1227908" cy="2308324"/>
          </a:xfrm>
          <a:prstGeom prst="rect">
            <a:avLst/>
          </a:prstGeom>
          <a:noFill/>
        </p:spPr>
        <p:txBody>
          <a:bodyPr wrap="square" rtlCol="0">
            <a:spAutoFit/>
          </a:bodyPr>
          <a:lstStyle/>
          <a:p>
            <a:r>
              <a:rPr lang="en-PH" sz="2400" b="1" dirty="0" smtClean="0"/>
              <a:t>Funding Source and Specific Fund Source</a:t>
            </a:r>
            <a:endParaRPr lang="en-PH" sz="2400" b="1" dirty="0"/>
          </a:p>
        </p:txBody>
      </p:sp>
    </p:spTree>
    <p:extLst>
      <p:ext uri="{BB962C8B-B14F-4D97-AF65-F5344CB8AC3E}">
        <p14:creationId xmlns:p14="http://schemas.microsoft.com/office/powerpoint/2010/main" val="20223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1000" fill="hold"/>
                                        <p:tgtEl>
                                          <p:spTgt spid="3"/>
                                        </p:tgtEl>
                                        <p:attrNameLst>
                                          <p:attrName>ppt_w</p:attrName>
                                        </p:attrNameLst>
                                      </p:cBhvr>
                                      <p:tavLst>
                                        <p:tav tm="0">
                                          <p:val>
                                            <p:fltVal val="0"/>
                                          </p:val>
                                        </p:tav>
                                        <p:tav tm="100000">
                                          <p:val>
                                            <p:strVal val="#ppt_w"/>
                                          </p:val>
                                        </p:tav>
                                      </p:tavLst>
                                    </p:anim>
                                    <p:anim calcmode="lin" valueType="num">
                                      <p:cBhvr>
                                        <p:cTn id="78" dur="1000" fill="hold"/>
                                        <p:tgtEl>
                                          <p:spTgt spid="3"/>
                                        </p:tgtEl>
                                        <p:attrNameLst>
                                          <p:attrName>ppt_h</p:attrName>
                                        </p:attrNameLst>
                                      </p:cBhvr>
                                      <p:tavLst>
                                        <p:tav tm="0">
                                          <p:val>
                                            <p:fltVal val="0"/>
                                          </p:val>
                                        </p:tav>
                                        <p:tav tm="100000">
                                          <p:val>
                                            <p:strVal val="#ppt_h"/>
                                          </p:val>
                                        </p:tav>
                                      </p:tavLst>
                                    </p:anim>
                                    <p:anim calcmode="lin" valueType="num">
                                      <p:cBhvr>
                                        <p:cTn id="79" dur="1000" fill="hold"/>
                                        <p:tgtEl>
                                          <p:spTgt spid="3"/>
                                        </p:tgtEl>
                                        <p:attrNameLst>
                                          <p:attrName>style.rotation</p:attrName>
                                        </p:attrNameLst>
                                      </p:cBhvr>
                                      <p:tavLst>
                                        <p:tav tm="0">
                                          <p:val>
                                            <p:fltVal val="90"/>
                                          </p:val>
                                        </p:tav>
                                        <p:tav tm="100000">
                                          <p:val>
                                            <p:fltVal val="0"/>
                                          </p:val>
                                        </p:tav>
                                      </p:tavLst>
                                    </p:anim>
                                    <p:animEffect transition="in" filter="fade">
                                      <p:cBhvr>
                                        <p:cTn id="8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TotalTime>
  <Words>882</Words>
  <Application>Microsoft Office PowerPoint</Application>
  <PresentationFormat>Widescreen</PresentationFormat>
  <Paragraphs>77</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 BERKLEY</vt:lpstr>
      <vt:lpstr>AR JULIAN</vt:lpstr>
      <vt:lpstr>Arial</vt:lpstr>
      <vt:lpstr>Calibri</vt:lpstr>
      <vt:lpstr>Calibri Light</vt:lpstr>
      <vt:lpstr>Office Theme</vt:lpstr>
      <vt:lpstr>EBEIS NSBI SYSTEM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FREDDIE</dc:creator>
  <cp:lastModifiedBy>deped</cp:lastModifiedBy>
  <cp:revision>64</cp:revision>
  <dcterms:created xsi:type="dcterms:W3CDTF">2017-01-30T01:13:11Z</dcterms:created>
  <dcterms:modified xsi:type="dcterms:W3CDTF">2017-02-12T10:07:43Z</dcterms:modified>
</cp:coreProperties>
</file>