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5" r:id="rId1"/>
  </p:sldMasterIdLst>
  <p:notesMasterIdLst>
    <p:notesMasterId r:id="rId44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90" r:id="rId10"/>
    <p:sldId id="292" r:id="rId11"/>
    <p:sldId id="293" r:id="rId12"/>
    <p:sldId id="289" r:id="rId13"/>
    <p:sldId id="281" r:id="rId14"/>
    <p:sldId id="282" r:id="rId15"/>
    <p:sldId id="291" r:id="rId16"/>
    <p:sldId id="258" r:id="rId17"/>
    <p:sldId id="259" r:id="rId18"/>
    <p:sldId id="261" r:id="rId19"/>
    <p:sldId id="262" r:id="rId20"/>
    <p:sldId id="263" r:id="rId21"/>
    <p:sldId id="264" r:id="rId22"/>
    <p:sldId id="294" r:id="rId23"/>
    <p:sldId id="296" r:id="rId24"/>
    <p:sldId id="268" r:id="rId25"/>
    <p:sldId id="297" r:id="rId26"/>
    <p:sldId id="298" r:id="rId27"/>
    <p:sldId id="299" r:id="rId28"/>
    <p:sldId id="300" r:id="rId29"/>
    <p:sldId id="295" r:id="rId30"/>
    <p:sldId id="266" r:id="rId31"/>
    <p:sldId id="269" r:id="rId32"/>
    <p:sldId id="278" r:id="rId33"/>
    <p:sldId id="279" r:id="rId34"/>
    <p:sldId id="280" r:id="rId35"/>
    <p:sldId id="271" r:id="rId36"/>
    <p:sldId id="265" r:id="rId37"/>
    <p:sldId id="302" r:id="rId38"/>
    <p:sldId id="272" r:id="rId39"/>
    <p:sldId id="303" r:id="rId40"/>
    <p:sldId id="304" r:id="rId41"/>
    <p:sldId id="305" r:id="rId42"/>
    <p:sldId id="30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34" autoAdjust="0"/>
    <p:restoredTop sz="94671" autoAdjust="0"/>
  </p:normalViewPr>
  <p:slideViewPr>
    <p:cSldViewPr>
      <p:cViewPr varScale="1">
        <p:scale>
          <a:sx n="67" d="100"/>
          <a:sy n="67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15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94D0C-C6AE-F244-A7D7-36EA04EA656A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AF523-B99F-7742-AE72-150F125BF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l-PH" sz="1600" dirty="0"/>
              <a:t>Let’s start with the framework of the K to 12 Basic Education Curriculum.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4791E-93BB-45CE-944C-B698B2CF099E}" type="slidenum">
              <a:rPr lang="fil-PH" smtClean="0"/>
              <a:pPr/>
              <a:t>4</a:t>
            </a:fld>
            <a:endParaRPr lang="fil-P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2640" indent="-172640" defTabSz="920734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Holistically developed Filipino</a:t>
            </a:r>
          </a:p>
          <a:p>
            <a:pPr marL="172640" indent="-172640" defTabSz="920734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21</a:t>
            </a:r>
            <a:r>
              <a:rPr lang="en-US" sz="1600" baseline="30000" dirty="0"/>
              <a:t>st</a:t>
            </a:r>
            <a:r>
              <a:rPr lang="en-US" sz="1600" dirty="0"/>
              <a:t> century skills</a:t>
            </a:r>
          </a:p>
          <a:p>
            <a:pPr marL="172640" indent="-172640" defTabSz="920734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Learning areas</a:t>
            </a:r>
          </a:p>
          <a:p>
            <a:pPr marL="172640" indent="-172640" defTabSz="920734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Strong curriculum support system</a:t>
            </a:r>
          </a:p>
          <a:p>
            <a:pPr marL="172640" indent="-172640" defTabSz="920734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Monitoring and evaluation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4791E-93BB-45CE-944C-B698B2CF099E}" type="slidenum">
              <a:rPr lang="fil-PH" smtClean="0"/>
              <a:pPr/>
              <a:t>5</a:t>
            </a:fld>
            <a:endParaRPr lang="fil-PH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4776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2640" indent="-172640">
              <a:buFont typeface="Arial" panose="020B0604020202020204" pitchFamily="34" charset="0"/>
              <a:buChar char="•"/>
            </a:pPr>
            <a:r>
              <a:rPr lang="fil-PH" sz="1600" dirty="0"/>
              <a:t>Structure/architecture of the K to 12 curriculum</a:t>
            </a:r>
          </a:p>
          <a:p>
            <a:pPr marL="172640" indent="-172640">
              <a:buFont typeface="Arial" panose="020B0604020202020204" pitchFamily="34" charset="0"/>
              <a:buChar char="•"/>
            </a:pPr>
            <a:r>
              <a:rPr lang="fil-PH" sz="1600" dirty="0"/>
              <a:t>Elementary: K-6</a:t>
            </a:r>
          </a:p>
          <a:p>
            <a:pPr marL="172640" indent="-172640">
              <a:buFont typeface="Arial" panose="020B0604020202020204" pitchFamily="34" charset="0"/>
              <a:buChar char="•"/>
            </a:pPr>
            <a:r>
              <a:rPr lang="fil-PH" sz="1600" dirty="0"/>
              <a:t>Junior High: 7-10</a:t>
            </a:r>
          </a:p>
          <a:p>
            <a:pPr marL="172640" indent="-172640">
              <a:buFont typeface="Arial" panose="020B0604020202020204" pitchFamily="34" charset="0"/>
              <a:buChar char="•"/>
            </a:pPr>
            <a:r>
              <a:rPr lang="fil-PH" sz="1600" dirty="0"/>
              <a:t>SHS: 11-12</a:t>
            </a:r>
          </a:p>
          <a:p>
            <a:pPr marL="172640" indent="-172640">
              <a:buFont typeface="Arial" panose="020B0604020202020204" pitchFamily="34" charset="0"/>
              <a:buChar char="•"/>
            </a:pPr>
            <a:r>
              <a:rPr lang="fil-PH" sz="1600" dirty="0"/>
              <a:t>SHS curriculum has 4 tracks:</a:t>
            </a:r>
          </a:p>
          <a:p>
            <a:pPr marL="805642" lvl="1" indent="-345276">
              <a:buFont typeface="+mj-lt"/>
              <a:buAutoNum type="arabicPeriod"/>
            </a:pPr>
            <a:r>
              <a:rPr lang="fil-PH" sz="1600" dirty="0"/>
              <a:t>Academic</a:t>
            </a:r>
          </a:p>
          <a:p>
            <a:pPr marL="805642" lvl="1" indent="-345276">
              <a:buFont typeface="+mj-lt"/>
              <a:buAutoNum type="arabicPeriod"/>
            </a:pPr>
            <a:r>
              <a:rPr lang="fil-PH" sz="1600" dirty="0"/>
              <a:t>Technical-Vocational-Livelihood</a:t>
            </a:r>
          </a:p>
          <a:p>
            <a:pPr marL="805642" lvl="1" indent="-345276">
              <a:buFont typeface="+mj-lt"/>
              <a:buAutoNum type="arabicPeriod"/>
            </a:pPr>
            <a:r>
              <a:rPr lang="fil-PH" sz="1600" dirty="0"/>
              <a:t>Sports</a:t>
            </a:r>
          </a:p>
          <a:p>
            <a:pPr marL="805642" lvl="1" indent="-345276">
              <a:buFont typeface="+mj-lt"/>
              <a:buAutoNum type="arabicPeriod"/>
            </a:pPr>
            <a:r>
              <a:rPr lang="fil-PH" sz="1600" dirty="0"/>
              <a:t>Arts and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4791E-93BB-45CE-944C-B698B2CF099E}" type="slidenum">
              <a:rPr lang="fil-PH" smtClean="0"/>
              <a:pPr/>
              <a:t>6</a:t>
            </a:fld>
            <a:endParaRPr lang="fil-P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3069" indent="-283069">
              <a:buFont typeface="Arial" panose="020B0604020202020204" pitchFamily="34" charset="0"/>
              <a:buChar char="•"/>
            </a:pPr>
            <a:r>
              <a:rPr lang="en-PH" sz="1600" dirty="0"/>
              <a:t>Exit to NC II qualifications of TESDA</a:t>
            </a:r>
          </a:p>
          <a:p>
            <a:pPr marL="283069" indent="-283069">
              <a:buFont typeface="Arial" panose="020B0604020202020204" pitchFamily="34" charset="0"/>
              <a:buChar char="•"/>
            </a:pPr>
            <a:r>
              <a:rPr lang="en-PH" sz="1600" dirty="0"/>
              <a:t>Aligned with Training Regulations</a:t>
            </a:r>
          </a:p>
          <a:p>
            <a:pPr marL="283069" indent="-283069">
              <a:buFont typeface="Arial" panose="020B0604020202020204" pitchFamily="34" charset="0"/>
              <a:buChar char="•"/>
            </a:pPr>
            <a:r>
              <a:rPr lang="en-PH" sz="1600" dirty="0"/>
              <a:t>How TVL can lead to decent jobs in different fields</a:t>
            </a:r>
          </a:p>
          <a:p>
            <a:pPr marL="283069" indent="-283069">
              <a:buFont typeface="Arial" panose="020B0604020202020204" pitchFamily="34" charset="0"/>
              <a:buChar char="•"/>
            </a:pPr>
            <a:r>
              <a:rPr lang="en-PH" sz="1600" dirty="0"/>
              <a:t>53 old specializations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94791E-93BB-45CE-944C-B698B2CF099E}" type="slidenum">
              <a:rPr lang="fil-PH" smtClean="0"/>
              <a:pPr/>
              <a:t>7</a:t>
            </a:fld>
            <a:endParaRPr lang="fil-PH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80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3069" indent="-283069">
              <a:buFont typeface="Arial" panose="020B0604020202020204" pitchFamily="34" charset="0"/>
              <a:buChar char="•"/>
            </a:pPr>
            <a:r>
              <a:rPr lang="en-PH" sz="1600" dirty="0"/>
              <a:t>Exit to NC II qualifications of TESDA</a:t>
            </a:r>
          </a:p>
          <a:p>
            <a:pPr marL="283069" indent="-283069">
              <a:buFont typeface="Arial" panose="020B0604020202020204" pitchFamily="34" charset="0"/>
              <a:buChar char="•"/>
            </a:pPr>
            <a:r>
              <a:rPr lang="en-PH" sz="1600" dirty="0"/>
              <a:t>Aligned with Training Regulations</a:t>
            </a:r>
          </a:p>
          <a:p>
            <a:pPr marL="283069" indent="-283069">
              <a:buFont typeface="Arial" panose="020B0604020202020204" pitchFamily="34" charset="0"/>
              <a:buChar char="•"/>
            </a:pPr>
            <a:r>
              <a:rPr lang="en-PH" sz="1600" dirty="0"/>
              <a:t>How TVL can lead to decent jobs in different fields</a:t>
            </a:r>
          </a:p>
          <a:p>
            <a:pPr marL="283069" indent="-283069">
              <a:buFont typeface="Arial" panose="020B0604020202020204" pitchFamily="34" charset="0"/>
              <a:buChar char="•"/>
            </a:pPr>
            <a:r>
              <a:rPr lang="en-PH" sz="1600" dirty="0"/>
              <a:t>53 + 29 = 82 specializations altogether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94791E-93BB-45CE-944C-B698B2CF099E}" type="slidenum">
              <a:rPr lang="fil-PH" smtClean="0"/>
              <a:pPr/>
              <a:t>8</a:t>
            </a:fld>
            <a:endParaRPr lang="fil-PH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80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7113-6E88-42B8-8BAD-328BAE438769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ECDAD3-387D-4F6B-867B-E046EAB45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7113-6E88-42B8-8BAD-328BAE438769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DAD3-387D-4F6B-867B-E046EAB45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7113-6E88-42B8-8BAD-328BAE438769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DAD3-387D-4F6B-867B-E046EAB45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7113-6E88-42B8-8BAD-328BAE438769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DAD3-387D-4F6B-867B-E046EAB45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7113-6E88-42B8-8BAD-328BAE438769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ECDAD3-387D-4F6B-867B-E046EAB45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7113-6E88-42B8-8BAD-328BAE438769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DAD3-387D-4F6B-867B-E046EAB45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7113-6E88-42B8-8BAD-328BAE438769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DAD3-387D-4F6B-867B-E046EAB45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7113-6E88-42B8-8BAD-328BAE438769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DAD3-387D-4F6B-867B-E046EAB45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7113-6E88-42B8-8BAD-328BAE438769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DAD3-387D-4F6B-867B-E046EAB45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7113-6E88-42B8-8BAD-328BAE438769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DAD3-387D-4F6B-867B-E046EAB45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7113-6E88-42B8-8BAD-328BAE438769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ECDAD3-387D-4F6B-867B-E046EAB45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FA7113-6E88-42B8-8BAD-328BAE438769}" type="datetimeFigureOut">
              <a:rPr lang="en-US" smtClean="0"/>
              <a:pPr/>
              <a:t>1/31/16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ECDAD3-387D-4F6B-867B-E046EAB45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15Oct2015_Final%20Validation%20Guide.xlsx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February 2016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Technical-Vocational-Livelihood Equipment and Tools </a:t>
            </a:r>
            <a:r>
              <a:rPr lang="en-US" b="1" dirty="0" smtClean="0"/>
              <a:t>Specifications</a:t>
            </a:r>
            <a:endParaRPr lang="en-US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6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a list of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838200"/>
            <a:ext cx="3749040" cy="5257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 Shovel  </a:t>
            </a:r>
          </a:p>
          <a:p>
            <a:r>
              <a:rPr lang="en-US" sz="2000" dirty="0" smtClean="0"/>
              <a:t>Steel trowel, pointed   </a:t>
            </a:r>
          </a:p>
          <a:p>
            <a:r>
              <a:rPr lang="en-US" sz="2000" dirty="0" smtClean="0"/>
              <a:t>Steel tape measure</a:t>
            </a:r>
          </a:p>
          <a:p>
            <a:r>
              <a:rPr lang="en-US" sz="2000" dirty="0" smtClean="0"/>
              <a:t>5m  Mason's hammer  </a:t>
            </a:r>
          </a:p>
          <a:p>
            <a:r>
              <a:rPr lang="en-US" sz="2000" dirty="0" smtClean="0"/>
              <a:t>Plumb bob  </a:t>
            </a:r>
          </a:p>
          <a:p>
            <a:r>
              <a:rPr lang="en-US" sz="2000" dirty="0" smtClean="0"/>
              <a:t>Scaffolding  </a:t>
            </a:r>
          </a:p>
          <a:p>
            <a:r>
              <a:rPr lang="en-US" sz="2000" dirty="0" smtClean="0"/>
              <a:t>Hand saw,  cross cut  </a:t>
            </a:r>
          </a:p>
          <a:p>
            <a:r>
              <a:rPr lang="en-US" sz="2000" dirty="0" smtClean="0"/>
              <a:t>Steel Bar cutter  </a:t>
            </a:r>
          </a:p>
          <a:p>
            <a:r>
              <a:rPr lang="en-US" sz="2000" dirty="0" smtClean="0"/>
              <a:t>Steel framing square  </a:t>
            </a:r>
          </a:p>
          <a:p>
            <a:r>
              <a:rPr lang="en-US" sz="2000" dirty="0" smtClean="0"/>
              <a:t>Cold chisel  </a:t>
            </a:r>
          </a:p>
          <a:p>
            <a:r>
              <a:rPr lang="en-US" sz="2000" dirty="0" smtClean="0"/>
              <a:t>Hacksaw </a:t>
            </a:r>
            <a:r>
              <a:rPr lang="en-US" sz="2000" dirty="0" err="1" smtClean="0"/>
              <a:t>w</a:t>
            </a:r>
            <a:r>
              <a:rPr lang="en-US" sz="2000" dirty="0" smtClean="0"/>
              <a:t>/ blade  </a:t>
            </a:r>
          </a:p>
          <a:p>
            <a:r>
              <a:rPr lang="en-US" sz="2000" dirty="0" smtClean="0"/>
              <a:t>Straight </a:t>
            </a:r>
            <a:r>
              <a:rPr lang="en-US" sz="2000" dirty="0" smtClean="0"/>
              <a:t>edge rule  </a:t>
            </a:r>
          </a:p>
          <a:p>
            <a:r>
              <a:rPr lang="en-US" sz="2000" dirty="0" smtClean="0"/>
              <a:t>Spirit level  Claw hammer  </a:t>
            </a:r>
          </a:p>
          <a:p>
            <a:r>
              <a:rPr lang="en-US" sz="2000" dirty="0" smtClean="0"/>
              <a:t>Chalk line  </a:t>
            </a:r>
          </a:p>
          <a:p>
            <a:r>
              <a:rPr lang="en-US" sz="2000" dirty="0" smtClean="0"/>
              <a:t>Tri- square  </a:t>
            </a:r>
          </a:p>
          <a:p>
            <a:endParaRPr lang="en-US" sz="2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933950" y="1143000"/>
            <a:ext cx="374904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Steel </a:t>
            </a:r>
            <a:r>
              <a:rPr lang="en-US" dirty="0" smtClean="0"/>
              <a:t>brush  </a:t>
            </a:r>
          </a:p>
          <a:p>
            <a:r>
              <a:rPr lang="en-US" dirty="0" smtClean="0"/>
              <a:t>Wheel barrow </a:t>
            </a:r>
          </a:p>
          <a:p>
            <a:r>
              <a:rPr lang="en-US" dirty="0" smtClean="0"/>
              <a:t> 4” Paint Brush  </a:t>
            </a:r>
          </a:p>
          <a:p>
            <a:r>
              <a:rPr lang="en-US" dirty="0" smtClean="0"/>
              <a:t>2” Paint Brush  </a:t>
            </a:r>
          </a:p>
          <a:p>
            <a:r>
              <a:rPr lang="en-US" dirty="0" smtClean="0"/>
              <a:t>Crow bar  </a:t>
            </a:r>
          </a:p>
          <a:p>
            <a:r>
              <a:rPr lang="en-US" dirty="0" smtClean="0"/>
              <a:t>Sledge hammer </a:t>
            </a:r>
            <a:r>
              <a:rPr lang="en-US" dirty="0" smtClean="0"/>
              <a:t> </a:t>
            </a:r>
          </a:p>
          <a:p>
            <a:r>
              <a:rPr lang="en-US" dirty="0" smtClean="0"/>
              <a:t>Rope 1”  </a:t>
            </a:r>
            <a:r>
              <a:rPr lang="en-US" dirty="0" smtClean="0"/>
              <a:t>dia.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smtClean="0"/>
              <a:t>Pulley 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One </a:t>
            </a:r>
            <a:r>
              <a:rPr lang="en-US" dirty="0" smtClean="0"/>
              <a:t>bagger mixer 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Hard </a:t>
            </a:r>
            <a:r>
              <a:rPr lang="en-US" dirty="0" smtClean="0"/>
              <a:t>Hat </a:t>
            </a:r>
            <a:r>
              <a:rPr lang="en-US" dirty="0" smtClean="0"/>
              <a:t> </a:t>
            </a:r>
          </a:p>
          <a:p>
            <a:r>
              <a:rPr lang="en-US" dirty="0" smtClean="0"/>
              <a:t>Safety </a:t>
            </a:r>
            <a:r>
              <a:rPr lang="en-US" dirty="0" smtClean="0"/>
              <a:t>Goggles </a:t>
            </a:r>
            <a:r>
              <a:rPr lang="en-US" dirty="0" smtClean="0"/>
              <a:t> </a:t>
            </a:r>
          </a:p>
          <a:p>
            <a:r>
              <a:rPr lang="en-US" dirty="0" smtClean="0"/>
              <a:t>Safety </a:t>
            </a:r>
            <a:r>
              <a:rPr lang="en-US" dirty="0" smtClean="0"/>
              <a:t>Shoes </a:t>
            </a:r>
            <a:r>
              <a:rPr lang="en-US" dirty="0" smtClean="0"/>
              <a:t> </a:t>
            </a:r>
          </a:p>
          <a:p>
            <a:r>
              <a:rPr lang="en-US" dirty="0" smtClean="0"/>
              <a:t>Arc </a:t>
            </a:r>
            <a:r>
              <a:rPr lang="en-US" dirty="0" smtClean="0"/>
              <a:t>Welding machine 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Portable </a:t>
            </a:r>
            <a:r>
              <a:rPr lang="en-US" dirty="0" smtClean="0"/>
              <a:t>Grinder 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Hammer </a:t>
            </a:r>
            <a:r>
              <a:rPr lang="en-US" dirty="0" smtClean="0"/>
              <a:t>drill 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Portable </a:t>
            </a:r>
            <a:r>
              <a:rPr lang="en-US" dirty="0" smtClean="0"/>
              <a:t>Electric drill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technical specifications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05249"/>
            <a:ext cx="7162800" cy="5936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Considerations in Drafting the Technical Specifications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What should be considered?</a:t>
            </a:r>
            <a:br>
              <a:rPr lang="en-PH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PH" sz="4000" dirty="0" smtClean="0"/>
              <a:t>1. Safe for students to use;</a:t>
            </a:r>
          </a:p>
          <a:p>
            <a:pPr>
              <a:buNone/>
            </a:pPr>
            <a:r>
              <a:rPr lang="en-PH" sz="4000" dirty="0" smtClean="0"/>
              <a:t>2. Durable;</a:t>
            </a:r>
          </a:p>
          <a:p>
            <a:pPr>
              <a:buNone/>
            </a:pPr>
            <a:r>
              <a:rPr lang="en-PH" sz="4000" dirty="0" smtClean="0"/>
              <a:t>3. Of good quality,</a:t>
            </a:r>
          </a:p>
          <a:p>
            <a:pPr>
              <a:buNone/>
            </a:pPr>
            <a:r>
              <a:rPr lang="en-PH" sz="4000" dirty="0" smtClean="0"/>
              <a:t>4. Locally available when possible;</a:t>
            </a:r>
          </a:p>
          <a:p>
            <a:pPr>
              <a:buNone/>
            </a:pPr>
            <a:r>
              <a:rPr lang="en-PH" sz="4000" dirty="0" smtClean="0"/>
              <a:t>5. Locally repairable;</a:t>
            </a:r>
          </a:p>
          <a:p>
            <a:pPr>
              <a:buNone/>
            </a:pPr>
            <a:r>
              <a:rPr lang="en-PH" sz="4000" dirty="0" smtClean="0"/>
              <a:t>6. Reasonably priced;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18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What should be considered?</a:t>
            </a:r>
            <a:br>
              <a:rPr lang="en-PH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PH" sz="3600" dirty="0" smtClean="0"/>
              <a:t>7.  Affordable;</a:t>
            </a:r>
          </a:p>
          <a:p>
            <a:pPr>
              <a:buNone/>
            </a:pPr>
            <a:r>
              <a:rPr lang="en-PH" sz="3600" dirty="0" smtClean="0"/>
              <a:t>8. Student-friendly;</a:t>
            </a:r>
          </a:p>
          <a:p>
            <a:pPr>
              <a:buNone/>
            </a:pPr>
            <a:r>
              <a:rPr lang="en-PH" sz="3600" dirty="0" smtClean="0"/>
              <a:t>9. Environment-friendly;</a:t>
            </a:r>
          </a:p>
          <a:p>
            <a:pPr>
              <a:buNone/>
            </a:pPr>
            <a:r>
              <a:rPr lang="en-PH" sz="3600" dirty="0" smtClean="0"/>
              <a:t>10. Reasonable period of usefulness prior to obsolescence;</a:t>
            </a:r>
          </a:p>
          <a:p>
            <a:pPr>
              <a:buNone/>
            </a:pPr>
            <a:r>
              <a:rPr lang="en-PH" sz="3600" dirty="0" smtClean="0"/>
              <a:t>11. 21st century technology;</a:t>
            </a:r>
          </a:p>
          <a:p>
            <a:pPr>
              <a:buNone/>
            </a:pPr>
            <a:r>
              <a:rPr lang="en-PH" sz="3600" dirty="0" smtClean="0"/>
              <a:t>12. Developmentally-appropriate.</a:t>
            </a:r>
          </a:p>
          <a:p>
            <a:pPr>
              <a:buNone/>
            </a:pPr>
            <a:endParaRPr lang="en-PH" sz="3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41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the technical specifications for TVL equipment and tools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TVL Equipment and Tools Specifications Writing Process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Transfer of List of TVL Equipment and Tools to TVL Teachers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DepEd</a:t>
            </a:r>
            <a:r>
              <a:rPr lang="en-US" dirty="0" smtClean="0"/>
              <a:t> TVL Teachers (End User) wrote the following: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Technical Specifications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Internet Costs.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Operational costs.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Waste Management processes.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Pre-validation by NSTIC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TESDA Validation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Second review by NSTIC.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Preliminary Market Survey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Development of the Database Management System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Uploading to Database Management System Software.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86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TVL Equipment and Tools Specifications Writing Process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6635314"/>
              </p:ext>
            </p:extLst>
          </p:nvPr>
        </p:nvGraphicFramePr>
        <p:xfrm>
          <a:off x="3125348" y="3097369"/>
          <a:ext cx="2781300" cy="629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1300"/>
              </a:tblGrid>
              <a:tr h="62911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NSTIC gives the List </a:t>
                      </a:r>
                      <a:r>
                        <a:rPr lang="en-US" sz="1100" u="none" strike="noStrike" dirty="0">
                          <a:effectLst/>
                        </a:rPr>
                        <a:t>of Equipment and Tools from TESDA </a:t>
                      </a:r>
                      <a:r>
                        <a:rPr lang="en-US" sz="1100" u="none" strike="noStrike" dirty="0" smtClean="0">
                          <a:effectLst/>
                        </a:rPr>
                        <a:t>to </a:t>
                      </a:r>
                      <a:r>
                        <a:rPr lang="en-US" sz="1100" u="none" strike="noStrike" dirty="0">
                          <a:effectLst/>
                        </a:rPr>
                        <a:t>the TVL Teachers for Specifications writing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 rot="-5400000">
            <a:off x="3897544" y="1640047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1876022"/>
            <a:ext cx="6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28493" y="3048000"/>
            <a:ext cx="2819400" cy="6847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6613298"/>
              </p:ext>
            </p:extLst>
          </p:nvPr>
        </p:nvGraphicFramePr>
        <p:xfrm>
          <a:off x="3383566" y="4419600"/>
          <a:ext cx="2260600" cy="175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0600"/>
              </a:tblGrid>
              <a:tr h="1752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TVL Teachers who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are NC and/or TM holders</a:t>
                      </a:r>
                      <a:r>
                        <a:rPr lang="en-US" sz="1100" u="none" strike="noStrike" dirty="0" smtClean="0">
                          <a:effectLst/>
                        </a:rPr>
                        <a:t> receive </a:t>
                      </a:r>
                      <a:r>
                        <a:rPr lang="en-US" sz="1100" u="none" strike="noStrike" dirty="0">
                          <a:effectLst/>
                        </a:rPr>
                        <a:t>the list of equipment and tools per TVL Program offering, The TVL Teachers proceeded to write the specifications indicating the following: 1. Technical Specification of Equipment and Tools; 2. Pictures of Equipment and Tools; 3. Three (3) costs from the internet; 4.  Power Requirements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276600" y="4343400"/>
            <a:ext cx="25146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134044" y="2565716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134044" y="37719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57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96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TVL Equipment and Tools Specifications Writing Process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5056720"/>
              </p:ext>
            </p:extLst>
          </p:nvPr>
        </p:nvGraphicFramePr>
        <p:xfrm>
          <a:off x="731460" y="1649569"/>
          <a:ext cx="2260600" cy="175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0600"/>
              </a:tblGrid>
              <a:tr h="1752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TVL Teachers who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are NC and/or TM holders</a:t>
                      </a:r>
                      <a:r>
                        <a:rPr lang="en-US" sz="1100" u="none" strike="noStrike" dirty="0" smtClean="0">
                          <a:effectLst/>
                        </a:rPr>
                        <a:t> receive </a:t>
                      </a:r>
                      <a:r>
                        <a:rPr lang="en-US" sz="1100" u="none" strike="noStrike" dirty="0">
                          <a:effectLst/>
                        </a:rPr>
                        <a:t>the list of equipment and tools per TVL Program offering, The TVL Teachers proceeded to write the specifications indicating the following: 1. Technical Specification of Equipment and Tools; 2. Pictures of Equipment and Tools; 3. Three (3) costs from the internet; 4.  Power Requirements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04460" y="1649569"/>
            <a:ext cx="25146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377684" y="2907406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3183517"/>
              </p:ext>
            </p:extLst>
          </p:nvPr>
        </p:nvGraphicFramePr>
        <p:xfrm>
          <a:off x="4340830" y="2054180"/>
          <a:ext cx="1678970" cy="847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970"/>
              </a:tblGrid>
              <a:tr h="762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TVL Teachers present </a:t>
                      </a:r>
                      <a:r>
                        <a:rPr lang="en-US" sz="1100" u="none" strike="noStrike" dirty="0">
                          <a:effectLst/>
                        </a:rPr>
                        <a:t>the Written Specifications 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of </a:t>
                      </a:r>
                      <a:r>
                        <a:rPr lang="en-US" sz="1100" u="none" strike="noStrike" dirty="0" smtClean="0">
                          <a:effectLst/>
                        </a:rPr>
                        <a:t>Equipment </a:t>
                      </a:r>
                      <a:r>
                        <a:rPr lang="en-US" sz="1100" u="none" strike="noStrike" dirty="0">
                          <a:effectLst/>
                        </a:rPr>
                        <a:t>and </a:t>
                      </a:r>
                      <a:r>
                        <a:rPr lang="en-US" sz="1100" u="none" strike="noStrike" dirty="0" smtClean="0">
                          <a:effectLst/>
                        </a:rPr>
                        <a:t>Tools with pictures and costs (3) </a:t>
                      </a:r>
                      <a:r>
                        <a:rPr lang="en-US" sz="1100" u="none" strike="noStrike" dirty="0">
                          <a:effectLst/>
                        </a:rPr>
                        <a:t>to NSTIC for Pre-Validation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 rot="21600000">
            <a:off x="4340830" y="1981200"/>
            <a:ext cx="1678970" cy="1108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178315" y="22098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6477000" y="3400023"/>
            <a:ext cx="2286000" cy="9906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017399" y="3710657"/>
            <a:ext cx="120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Approved?</a:t>
            </a:r>
            <a:endParaRPr lang="en-US" dirty="0"/>
          </a:p>
        </p:txBody>
      </p:sp>
      <p:sp>
        <p:nvSpPr>
          <p:cNvPr id="17" name="Flowchart: Process 16"/>
          <p:cNvSpPr/>
          <p:nvPr/>
        </p:nvSpPr>
        <p:spPr>
          <a:xfrm>
            <a:off x="3121206" y="4744654"/>
            <a:ext cx="2269675" cy="9144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5169937"/>
              </p:ext>
            </p:extLst>
          </p:nvPr>
        </p:nvGraphicFramePr>
        <p:xfrm>
          <a:off x="3178315" y="4884712"/>
          <a:ext cx="2058068" cy="680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8068"/>
              </a:tblGrid>
              <a:tr h="609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TVL Teachers revise </a:t>
                      </a:r>
                      <a:r>
                        <a:rPr lang="en-US" sz="1100" u="none" strike="noStrike" dirty="0">
                          <a:effectLst/>
                        </a:rPr>
                        <a:t>submitted Equipment and Tools Specifications as returned by the NSTIC after </a:t>
                      </a:r>
                      <a:r>
                        <a:rPr lang="en-US" sz="1100" u="none" strike="noStrike" dirty="0" smtClean="0">
                          <a:effectLst/>
                        </a:rPr>
                        <a:t>pre-validation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6976150"/>
              </p:ext>
            </p:extLst>
          </p:nvPr>
        </p:nvGraphicFramePr>
        <p:xfrm>
          <a:off x="2926301" y="3635096"/>
          <a:ext cx="2550821" cy="444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0821"/>
              </a:tblGrid>
              <a:tr h="44489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NSTIC returns </a:t>
                      </a:r>
                      <a:r>
                        <a:rPr lang="en-US" sz="1100" u="none" strike="noStrike" dirty="0">
                          <a:effectLst/>
                        </a:rPr>
                        <a:t>the specifications to the TVL Teachers if there will be revisions needed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20" name="Flowchart: Process 19"/>
          <p:cNvSpPr/>
          <p:nvPr/>
        </p:nvSpPr>
        <p:spPr>
          <a:xfrm>
            <a:off x="2873515" y="3552423"/>
            <a:ext cx="2743200" cy="6858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5791200" y="3751508"/>
            <a:ext cx="4572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43052" y="332958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4095285" y="4372585"/>
            <a:ext cx="29966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7377684" y="4554154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947079" y="4744654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8" name="Bent-Up Arrow 27"/>
          <p:cNvSpPr/>
          <p:nvPr/>
        </p:nvSpPr>
        <p:spPr>
          <a:xfrm flipH="1">
            <a:off x="1523998" y="3586368"/>
            <a:ext cx="1349516" cy="18238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080975" y="2297269"/>
            <a:ext cx="4996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7636924"/>
              </p:ext>
            </p:extLst>
          </p:nvPr>
        </p:nvGraphicFramePr>
        <p:xfrm>
          <a:off x="6858000" y="1828800"/>
          <a:ext cx="1676400" cy="914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</a:tblGrid>
              <a:tr h="91440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Pre-Validation of the Written TVL Equipment and Tools specifications, pictures and costs (3) based from the internet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1" name="Flowchart: Process 30"/>
          <p:cNvSpPr/>
          <p:nvPr/>
        </p:nvSpPr>
        <p:spPr>
          <a:xfrm>
            <a:off x="6738634" y="1783455"/>
            <a:ext cx="1890342" cy="102762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9012229"/>
              </p:ext>
            </p:extLst>
          </p:nvPr>
        </p:nvGraphicFramePr>
        <p:xfrm>
          <a:off x="6324364" y="5087554"/>
          <a:ext cx="2260600" cy="932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0600"/>
              </a:tblGrid>
              <a:tr h="93224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TVL Teachers present </a:t>
                      </a:r>
                      <a:r>
                        <a:rPr lang="en-US" sz="1100" u="none" strike="noStrike" dirty="0">
                          <a:effectLst/>
                        </a:rPr>
                        <a:t>the Written Specifications and Costs of Equipment and Tools approved by the NSTIC on Pre-validation to TESDA representatives for Final Validation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3" name="Flowchart: Process 32"/>
          <p:cNvSpPr/>
          <p:nvPr/>
        </p:nvSpPr>
        <p:spPr>
          <a:xfrm>
            <a:off x="6330803" y="5113986"/>
            <a:ext cx="2298173" cy="90581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73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96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TVL Equipment and Tools Specifications Writing Process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178315" y="2209800"/>
            <a:ext cx="78408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6316720" y="3111192"/>
            <a:ext cx="2286000" cy="9906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7119" y="3382176"/>
            <a:ext cx="120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Approved?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81600" y="389632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7217404" y="4265660"/>
            <a:ext cx="484632" cy="687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806000" y="4265660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8" name="Bent-Up Arrow 27"/>
          <p:cNvSpPr/>
          <p:nvPr/>
        </p:nvSpPr>
        <p:spPr>
          <a:xfrm flipH="1">
            <a:off x="1447799" y="3092272"/>
            <a:ext cx="4472530" cy="65923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1430889"/>
              </p:ext>
            </p:extLst>
          </p:nvPr>
        </p:nvGraphicFramePr>
        <p:xfrm>
          <a:off x="575341" y="1985493"/>
          <a:ext cx="2260600" cy="932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0600"/>
              </a:tblGrid>
              <a:tr h="93224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TVL Teachers present </a:t>
                      </a:r>
                      <a:r>
                        <a:rPr lang="en-US" sz="1100" u="none" strike="noStrike" dirty="0">
                          <a:effectLst/>
                        </a:rPr>
                        <a:t>the Written Specifications and Costs of Equipment and Tools approved by the NSTIC on Pre-validation to TESDA representatives for Final Validation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3" name="Flowchart: Process 32"/>
          <p:cNvSpPr/>
          <p:nvPr/>
        </p:nvSpPr>
        <p:spPr>
          <a:xfrm>
            <a:off x="575341" y="1985493"/>
            <a:ext cx="2298173" cy="90581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773633"/>
              </p:ext>
            </p:extLst>
          </p:nvPr>
        </p:nvGraphicFramePr>
        <p:xfrm>
          <a:off x="4129721" y="2146291"/>
          <a:ext cx="1856346" cy="847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6346"/>
              </a:tblGrid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TESDA Representatives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c</a:t>
                      </a:r>
                      <a:r>
                        <a:rPr lang="en-US" sz="1100" u="none" strike="noStrike" dirty="0" smtClean="0">
                          <a:effectLst/>
                        </a:rPr>
                        <a:t>onduct </a:t>
                      </a:r>
                      <a:r>
                        <a:rPr lang="en-US" sz="1100" u="none" strike="noStrike" dirty="0">
                          <a:effectLst/>
                        </a:rPr>
                        <a:t>Final Validation </a:t>
                      </a:r>
                      <a:r>
                        <a:rPr lang="en-US" sz="1100" u="none" strike="noStrike" dirty="0" smtClean="0">
                          <a:effectLst/>
                        </a:rPr>
                        <a:t>on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written </a:t>
                      </a:r>
                      <a:r>
                        <a:rPr lang="en-US" sz="1100" u="none" strike="noStrike" dirty="0">
                          <a:effectLst/>
                        </a:rPr>
                        <a:t>Technical </a:t>
                      </a:r>
                      <a:r>
                        <a:rPr lang="en-US" sz="1100" u="none" strike="noStrike" dirty="0" smtClean="0">
                          <a:effectLst/>
                        </a:rPr>
                        <a:t>Specifications </a:t>
                      </a:r>
                      <a:r>
                        <a:rPr lang="en-US" sz="1100" u="none" strike="noStrike" dirty="0">
                          <a:effectLst/>
                        </a:rPr>
                        <a:t>of TVL Equipment and Tools using spec writing guideline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Flowchart: Process 3"/>
          <p:cNvSpPr/>
          <p:nvPr/>
        </p:nvSpPr>
        <p:spPr>
          <a:xfrm>
            <a:off x="4053428" y="1985493"/>
            <a:ext cx="1985690" cy="1106779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-Up Arrow 4"/>
          <p:cNvSpPr/>
          <p:nvPr/>
        </p:nvSpPr>
        <p:spPr>
          <a:xfrm flipV="1">
            <a:off x="6484880" y="2340064"/>
            <a:ext cx="1135120" cy="6538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408403"/>
              </p:ext>
            </p:extLst>
          </p:nvPr>
        </p:nvGraphicFramePr>
        <p:xfrm>
          <a:off x="6857119" y="5105400"/>
          <a:ext cx="1727350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350"/>
              </a:tblGrid>
              <a:tr h="685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P&amp;P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T.A.s r</a:t>
                      </a:r>
                      <a:r>
                        <a:rPr lang="en-US" sz="1100" u="none" strike="noStrike" dirty="0" smtClean="0">
                          <a:effectLst/>
                        </a:rPr>
                        <a:t>eview </a:t>
                      </a:r>
                      <a:r>
                        <a:rPr lang="en-US" sz="1100" u="none" strike="noStrike" dirty="0">
                          <a:effectLst/>
                        </a:rPr>
                        <a:t>approved Technical Specifications of TVL Equipment and </a:t>
                      </a:r>
                      <a:r>
                        <a:rPr lang="en-US" sz="1100" u="none" strike="noStrike" dirty="0" smtClean="0">
                          <a:effectLst/>
                        </a:rPr>
                        <a:t>Tools validated by TESDA Representatives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0" name="Flowchart: Process 9"/>
          <p:cNvSpPr/>
          <p:nvPr/>
        </p:nvSpPr>
        <p:spPr>
          <a:xfrm>
            <a:off x="6857119" y="5105400"/>
            <a:ext cx="1745601" cy="838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0824417"/>
              </p:ext>
            </p:extLst>
          </p:nvPr>
        </p:nvGraphicFramePr>
        <p:xfrm>
          <a:off x="4450481" y="5105400"/>
          <a:ext cx="1501094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1094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P&amp;P T.A.s prepare </a:t>
                      </a:r>
                      <a:r>
                        <a:rPr lang="en-US" sz="1100" u="none" strike="noStrike" dirty="0">
                          <a:effectLst/>
                        </a:rPr>
                        <a:t>Marketing Survey Guidelines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24" name="Left Arrow 23"/>
          <p:cNvSpPr/>
          <p:nvPr/>
        </p:nvSpPr>
        <p:spPr>
          <a:xfrm>
            <a:off x="6179007" y="5181600"/>
            <a:ext cx="457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4303223" y="4953000"/>
            <a:ext cx="1759407" cy="838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5184643"/>
              </p:ext>
            </p:extLst>
          </p:nvPr>
        </p:nvGraphicFramePr>
        <p:xfrm>
          <a:off x="1828800" y="5074276"/>
          <a:ext cx="1550464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464"/>
              </a:tblGrid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P&amp;P T.A.s facilitate </a:t>
                      </a:r>
                      <a:r>
                        <a:rPr lang="en-US" sz="1100" u="none" strike="noStrike" dirty="0">
                          <a:effectLst/>
                        </a:rPr>
                        <a:t>Marketing Survey Workshop to contractual personnel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5" name="Left Arrow 34"/>
          <p:cNvSpPr/>
          <p:nvPr/>
        </p:nvSpPr>
        <p:spPr>
          <a:xfrm>
            <a:off x="3596228" y="5181600"/>
            <a:ext cx="457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Process 35"/>
          <p:cNvSpPr/>
          <p:nvPr/>
        </p:nvSpPr>
        <p:spPr>
          <a:xfrm>
            <a:off x="1724427" y="4953000"/>
            <a:ext cx="1780773" cy="838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23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Objectives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534400" cy="5562600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400" dirty="0" smtClean="0"/>
              <a:t>Share with the </a:t>
            </a:r>
            <a:r>
              <a:rPr lang="en-US" sz="2400" dirty="0" err="1" smtClean="0"/>
              <a:t>BACs</a:t>
            </a:r>
            <a:r>
              <a:rPr lang="en-US" sz="2400" dirty="0" smtClean="0"/>
              <a:t> the following: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/>
              <a:t>K12 Curriculum Framework</a:t>
            </a:r>
            <a:r>
              <a:rPr lang="en-US" sz="2000" dirty="0" smtClean="0"/>
              <a:t> </a:t>
            </a:r>
            <a:r>
              <a:rPr lang="en-US" sz="2000" dirty="0" err="1" smtClean="0"/>
              <a:t>theWonderful</a:t>
            </a:r>
            <a:r>
              <a:rPr lang="en-US" sz="2000" dirty="0" smtClean="0"/>
              <a:t> </a:t>
            </a:r>
            <a:r>
              <a:rPr lang="en-US" sz="2000" dirty="0" smtClean="0"/>
              <a:t>World of TVL Education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/>
              <a:t>List of tools and equipment </a:t>
            </a:r>
            <a:r>
              <a:rPr lang="en-US" sz="2000" dirty="0" err="1" smtClean="0"/>
              <a:t>vs</a:t>
            </a:r>
            <a:r>
              <a:rPr lang="en-US" sz="2000" dirty="0" smtClean="0"/>
              <a:t> technical specifications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/>
              <a:t>Key concepts in the development of the technical specifications for TVL tools and equipment</a:t>
            </a:r>
          </a:p>
          <a:p>
            <a:pPr marL="571500" indent="-514350">
              <a:buFont typeface="+mj-lt"/>
              <a:buAutoNum type="romanUcPeriod"/>
            </a:pPr>
            <a:r>
              <a:rPr lang="en-US" sz="2400" dirty="0" smtClean="0"/>
              <a:t>Provide an overview of: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/>
              <a:t>Process of preparing the technical specifications for Technical-Vocational-Livelihood (TVL) Equipment and Tools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/>
              <a:t>Database Management System  Software developed for the TVL Equipment and Tools</a:t>
            </a:r>
            <a:endParaRPr lang="en-US" sz="2000" dirty="0" smtClean="0"/>
          </a:p>
          <a:p>
            <a:pPr marL="971550" lvl="1" indent="-514350">
              <a:buFont typeface="+mj-lt"/>
              <a:buAutoNum type="romanUcPeriod"/>
            </a:pPr>
            <a:endParaRPr lang="en-US" sz="2000" dirty="0" smtClean="0"/>
          </a:p>
          <a:p>
            <a:pPr marL="971550" lvl="1" indent="-514350">
              <a:buFont typeface="+mj-lt"/>
              <a:buAutoNum type="romanUcPeriod"/>
            </a:pPr>
            <a:endParaRPr lang="en-US" sz="1400" dirty="0" smtClean="0"/>
          </a:p>
          <a:p>
            <a:pPr marL="971550" lvl="1" indent="-514350">
              <a:buFont typeface="+mj-lt"/>
              <a:buAutoNum type="romanUcPeriod"/>
            </a:pPr>
            <a:endParaRPr lang="en-US" sz="1400" dirty="0" smtClean="0"/>
          </a:p>
          <a:p>
            <a:pPr marL="571500" indent="-514350">
              <a:buFont typeface="+mj-lt"/>
              <a:buAutoNum type="romanUcPeriod"/>
            </a:pPr>
            <a:endParaRPr lang="en-US" sz="1600" dirty="0" smtClean="0"/>
          </a:p>
          <a:p>
            <a:pPr marL="971550" lvl="1" indent="-514350">
              <a:buFont typeface="+mj-lt"/>
              <a:buAutoNum type="alphaUcPeriod"/>
            </a:pPr>
            <a:endParaRPr lang="en-US" sz="14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74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96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TVL Equipment and Tools Specifications Writing Process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776727" y="2209800"/>
            <a:ext cx="49987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491500" y="2983857"/>
            <a:ext cx="484632" cy="343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6019263" y="3569145"/>
            <a:ext cx="457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361845"/>
              </p:ext>
            </p:extLst>
          </p:nvPr>
        </p:nvGraphicFramePr>
        <p:xfrm>
          <a:off x="949195" y="2098357"/>
          <a:ext cx="1550464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464"/>
              </a:tblGrid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P&amp;P T.A.s facilitate </a:t>
                      </a:r>
                      <a:r>
                        <a:rPr lang="en-US" sz="1100" u="none" strike="noStrike" dirty="0">
                          <a:effectLst/>
                        </a:rPr>
                        <a:t>Marketing Survey Workshop to contractual personnel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5" name="Left Arrow 34"/>
          <p:cNvSpPr/>
          <p:nvPr/>
        </p:nvSpPr>
        <p:spPr>
          <a:xfrm>
            <a:off x="2949193" y="3711886"/>
            <a:ext cx="457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Process 35"/>
          <p:cNvSpPr/>
          <p:nvPr/>
        </p:nvSpPr>
        <p:spPr>
          <a:xfrm>
            <a:off x="800770" y="2019300"/>
            <a:ext cx="1780773" cy="838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79316029"/>
              </p:ext>
            </p:extLst>
          </p:nvPr>
        </p:nvGraphicFramePr>
        <p:xfrm>
          <a:off x="3492500" y="2133600"/>
          <a:ext cx="2159000" cy="680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9000"/>
              </a:tblGrid>
              <a:tr h="533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Contractual Personnel / Market Surveyors proceeded </a:t>
                      </a:r>
                      <a:r>
                        <a:rPr lang="en-US" sz="1100" u="none" strike="noStrike" dirty="0">
                          <a:effectLst/>
                        </a:rPr>
                        <a:t>to do actual Marketing Survey to known suppliers thru email, fax and </a:t>
                      </a:r>
                      <a:r>
                        <a:rPr lang="en-US" sz="1100" u="none" strike="noStrike" dirty="0" smtClean="0">
                          <a:effectLst/>
                        </a:rPr>
                        <a:t>shop /</a:t>
                      </a:r>
                      <a:r>
                        <a:rPr lang="en-US" sz="1100" u="none" strike="noStrike" dirty="0">
                          <a:effectLst/>
                        </a:rPr>
                        <a:t>store visits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7" name="Flowchart: Process 6"/>
          <p:cNvSpPr/>
          <p:nvPr/>
        </p:nvSpPr>
        <p:spPr>
          <a:xfrm>
            <a:off x="3410755" y="2025337"/>
            <a:ext cx="2362200" cy="90139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8093825"/>
              </p:ext>
            </p:extLst>
          </p:nvPr>
        </p:nvGraphicFramePr>
        <p:xfrm>
          <a:off x="779305" y="3472465"/>
          <a:ext cx="2051050" cy="680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1050"/>
              </a:tblGrid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P&amp;P T.A.s develop </a:t>
                      </a:r>
                      <a:r>
                        <a:rPr lang="en-US" sz="1100" u="none" strike="noStrike" dirty="0">
                          <a:effectLst/>
                        </a:rPr>
                        <a:t>Database Management System for the TVL Equipment and Tools Technical Specifications, pictures and costs (3)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3" name="Flowchart: Process 12"/>
          <p:cNvSpPr/>
          <p:nvPr/>
        </p:nvSpPr>
        <p:spPr>
          <a:xfrm>
            <a:off x="800770" y="3382176"/>
            <a:ext cx="1975957" cy="106815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6517991"/>
              </p:ext>
            </p:extLst>
          </p:nvPr>
        </p:nvGraphicFramePr>
        <p:xfrm>
          <a:off x="6660684" y="2182177"/>
          <a:ext cx="1598072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8072"/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Market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Surveyors s</a:t>
                      </a:r>
                      <a:r>
                        <a:rPr lang="en-US" sz="1100" u="none" strike="noStrike" dirty="0" smtClean="0">
                          <a:effectLst/>
                        </a:rPr>
                        <a:t>ubmit </a:t>
                      </a:r>
                      <a:r>
                        <a:rPr lang="en-US" sz="1100" u="none" strike="noStrike" dirty="0">
                          <a:effectLst/>
                        </a:rPr>
                        <a:t>final </a:t>
                      </a:r>
                      <a:r>
                        <a:rPr lang="en-US" sz="1100" u="none" strike="noStrike" dirty="0" smtClean="0">
                          <a:effectLst/>
                        </a:rPr>
                        <a:t>costs (3) data </a:t>
                      </a:r>
                      <a:r>
                        <a:rPr lang="en-US" sz="1100" u="none" strike="noStrike" dirty="0">
                          <a:effectLst/>
                        </a:rPr>
                        <a:t>to P&amp;P T.A.s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7" name="Flowchart: Process 16"/>
          <p:cNvSpPr/>
          <p:nvPr/>
        </p:nvSpPr>
        <p:spPr>
          <a:xfrm>
            <a:off x="6476463" y="2022318"/>
            <a:ext cx="1966513" cy="83216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910330" y="2255210"/>
            <a:ext cx="464007" cy="41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5127577"/>
              </p:ext>
            </p:extLst>
          </p:nvPr>
        </p:nvGraphicFramePr>
        <p:xfrm>
          <a:off x="6724791" y="3404174"/>
          <a:ext cx="159385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3850"/>
              </a:tblGrid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P&amp;P T.A.s Receive </a:t>
                      </a:r>
                      <a:r>
                        <a:rPr lang="en-US" sz="1100" u="none" strike="noStrike" dirty="0">
                          <a:effectLst/>
                        </a:rPr>
                        <a:t>final output from the Market </a:t>
                      </a:r>
                      <a:r>
                        <a:rPr lang="en-US" sz="1100" u="none" strike="noStrike" dirty="0" smtClean="0">
                          <a:effectLst/>
                        </a:rPr>
                        <a:t>Surveyors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1" name="Down Arrow 30"/>
          <p:cNvSpPr/>
          <p:nvPr/>
        </p:nvSpPr>
        <p:spPr>
          <a:xfrm>
            <a:off x="7217403" y="2927097"/>
            <a:ext cx="484632" cy="343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>
            <a:off x="6636207" y="3327527"/>
            <a:ext cx="1806769" cy="69881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2629393"/>
              </p:ext>
            </p:extLst>
          </p:nvPr>
        </p:nvGraphicFramePr>
        <p:xfrm>
          <a:off x="3791755" y="3434961"/>
          <a:ext cx="1981200" cy="847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200"/>
              </a:tblGrid>
              <a:tr h="762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P&amp;P T.A.s forward to Encoders for encoding in the Database Management System </a:t>
                      </a:r>
                      <a:r>
                        <a:rPr lang="en-US" sz="1100" u="none" strike="noStrike" dirty="0">
                          <a:effectLst/>
                        </a:rPr>
                        <a:t>all the TVL Equipment and Tools technical specifications, pictures and costs (3)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23" name="Flowchart: Process 22"/>
          <p:cNvSpPr/>
          <p:nvPr/>
        </p:nvSpPr>
        <p:spPr>
          <a:xfrm>
            <a:off x="3596228" y="3382176"/>
            <a:ext cx="2314102" cy="106815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1472780"/>
              </p:ext>
            </p:extLst>
          </p:nvPr>
        </p:nvGraphicFramePr>
        <p:xfrm>
          <a:off x="4113528" y="5218626"/>
          <a:ext cx="1617645" cy="680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7645"/>
              </a:tblGrid>
              <a:tr h="4572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P&amp;P T.A.s submit </a:t>
                      </a:r>
                      <a:r>
                        <a:rPr lang="en-US" sz="1100" u="none" strike="noStrike" dirty="0">
                          <a:effectLst/>
                        </a:rPr>
                        <a:t>to </a:t>
                      </a:r>
                      <a:r>
                        <a:rPr lang="en-US" sz="1100" u="none" strike="noStrike" dirty="0" err="1">
                          <a:effectLst/>
                        </a:rPr>
                        <a:t>Usec</a:t>
                      </a:r>
                      <a:r>
                        <a:rPr lang="en-US" sz="1100" u="none" strike="noStrike" dirty="0">
                          <a:effectLst/>
                        </a:rPr>
                        <a:t> of P&amp;P for final approval and turn over to IMCS and procurement office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0" name="Flowchart: Process 29"/>
          <p:cNvSpPr/>
          <p:nvPr/>
        </p:nvSpPr>
        <p:spPr>
          <a:xfrm>
            <a:off x="3934373" y="5048518"/>
            <a:ext cx="1975957" cy="990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3019152" y="5295900"/>
            <a:ext cx="49987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3442807"/>
              </p:ext>
            </p:extLst>
          </p:nvPr>
        </p:nvGraphicFramePr>
        <p:xfrm>
          <a:off x="930312" y="5135806"/>
          <a:ext cx="1607007" cy="816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7007"/>
              </a:tblGrid>
              <a:tr h="81602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P&amp;P T.A.s prepared </a:t>
                      </a:r>
                      <a:r>
                        <a:rPr lang="en-US" sz="1100" u="none" strike="noStrike" dirty="0">
                          <a:effectLst/>
                        </a:rPr>
                        <a:t>proposed Procurement process flow from the regional level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9" name="Flowchart: Process 38"/>
          <p:cNvSpPr/>
          <p:nvPr/>
        </p:nvSpPr>
        <p:spPr>
          <a:xfrm>
            <a:off x="800770" y="5022761"/>
            <a:ext cx="1828800" cy="990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1472854" y="4572000"/>
            <a:ext cx="484632" cy="343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222105" y="5295900"/>
            <a:ext cx="995298" cy="41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7390757" y="5048518"/>
            <a:ext cx="838200" cy="78066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4302" y="5220652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41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TVL Specification Writing Tools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15Oct2015_Final Validation </a:t>
            </a:r>
            <a:r>
              <a:rPr lang="en-US" dirty="0" smtClean="0">
                <a:hlinkClick r:id="rId2" action="ppaction://hlinkfile"/>
              </a:rPr>
              <a:t>Guide.xlsx</a:t>
            </a: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20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Example of Full technical specifications for Masonry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Database Management System Software for TVL equipment and tools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Database Management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Objective</a:t>
            </a:r>
          </a:p>
          <a:p>
            <a:pPr lvl="1"/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Manage data of all TVL Tools and Equipment technical specification, quantity, cost and pictures</a:t>
            </a: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1"/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Automate report generation of technical specifications, costing and pictures.</a:t>
            </a:r>
          </a:p>
          <a:p>
            <a:pPr lvl="1"/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Prevent alteration of technical specification and cost of all TVL Tools and Equipment</a:t>
            </a: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41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Database Management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Advantages</a:t>
            </a:r>
          </a:p>
          <a:p>
            <a:pPr marL="685800" indent="-685800"/>
            <a:r>
              <a:rPr lang="en-US" dirty="0">
                <a:ea typeface="Open Sans" panose="020B0606030504020204" pitchFamily="34" charset="0"/>
                <a:cs typeface="Arial" panose="020B0604020202020204" pitchFamily="34" charset="0"/>
              </a:rPr>
              <a:t>Data is well managed</a:t>
            </a:r>
          </a:p>
          <a:p>
            <a:pPr marL="685800" indent="-685800"/>
            <a:r>
              <a:rPr lang="en-US" dirty="0">
                <a:ea typeface="Open Sans" panose="020B0606030504020204" pitchFamily="34" charset="0"/>
                <a:cs typeface="Arial" panose="020B0604020202020204" pitchFamily="34" charset="0"/>
              </a:rPr>
              <a:t>Reports are easily generated</a:t>
            </a:r>
          </a:p>
          <a:p>
            <a:pPr marL="685800" indent="-685800"/>
            <a:r>
              <a:rPr lang="en-US" dirty="0">
                <a:ea typeface="Open Sans" panose="020B0606030504020204" pitchFamily="34" charset="0"/>
                <a:cs typeface="Arial" panose="020B0604020202020204" pitchFamily="34" charset="0"/>
              </a:rPr>
              <a:t>Data can not be altered ensuring data integrity and compliance to prescribed technical specifications</a:t>
            </a:r>
          </a:p>
          <a:p>
            <a:pPr marL="685800" indent="-685800"/>
            <a:r>
              <a:rPr lang="en-US" dirty="0">
                <a:ea typeface="Open Sans" panose="020B0606030504020204" pitchFamily="34" charset="0"/>
                <a:cs typeface="Arial" panose="020B0604020202020204" pitchFamily="34" charset="0"/>
              </a:rPr>
              <a:t>Saves time and effort within the procurement </a:t>
            </a:r>
            <a:r>
              <a:rPr lang="en-US" dirty="0" smtClean="0">
                <a:ea typeface="Open Sans" panose="020B0606030504020204" pitchFamily="34" charset="0"/>
                <a:cs typeface="Arial" panose="020B0604020202020204" pitchFamily="34" charset="0"/>
              </a:rPr>
              <a:t>process</a:t>
            </a:r>
            <a:endParaRPr lang="en-US" dirty="0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78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638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FEATURES: </a:t>
            </a:r>
            <a:r>
              <a:rPr lang="en-US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BROWSE RECORDS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" y="786383"/>
            <a:ext cx="9144000" cy="5102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0605" b="5507"/>
          <a:stretch/>
        </p:blipFill>
        <p:spPr>
          <a:xfrm>
            <a:off x="-6096" y="1214317"/>
            <a:ext cx="7631801" cy="4537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297" t="21791" r="60828" b="27104"/>
          <a:stretch/>
        </p:blipFill>
        <p:spPr>
          <a:xfrm>
            <a:off x="6656832" y="880246"/>
            <a:ext cx="2353053" cy="193953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1024128" y="1850012"/>
            <a:ext cx="6809230" cy="3536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41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638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FEATURES: </a:t>
            </a:r>
            <a:r>
              <a:rPr lang="en-US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PRINTING TECH SPECS</a:t>
            </a:r>
            <a:endParaRPr lang="en-US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04" t="21983" r="50966" b="19459"/>
          <a:stretch/>
        </p:blipFill>
        <p:spPr>
          <a:xfrm>
            <a:off x="2372723" y="842064"/>
            <a:ext cx="2208421" cy="18336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9639" t="21518" r="37216" b="15343"/>
          <a:stretch/>
        </p:blipFill>
        <p:spPr>
          <a:xfrm>
            <a:off x="4814171" y="998910"/>
            <a:ext cx="3165722" cy="485786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" y="786383"/>
            <a:ext cx="9144000" cy="5102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297" t="21791" r="60828" b="27104"/>
          <a:stretch/>
        </p:blipFill>
        <p:spPr>
          <a:xfrm>
            <a:off x="76986" y="900684"/>
            <a:ext cx="2062710" cy="17002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1833904" y="1390203"/>
            <a:ext cx="1281527" cy="5704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9639" t="21518" r="37216" b="15343"/>
          <a:stretch/>
        </p:blipFill>
        <p:spPr>
          <a:xfrm>
            <a:off x="5565460" y="786383"/>
            <a:ext cx="3304219" cy="507039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88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638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FEATURES: </a:t>
            </a:r>
            <a:r>
              <a:rPr lang="en-US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PRINTING PICTURES</a:t>
            </a:r>
            <a:endParaRPr lang="en-US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" y="786383"/>
            <a:ext cx="9144000" cy="5102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97" t="21791" r="60828" b="27104"/>
          <a:stretch/>
        </p:blipFill>
        <p:spPr>
          <a:xfrm>
            <a:off x="76986" y="900684"/>
            <a:ext cx="2062710" cy="17002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6752" t="21706" r="34176" b="11397"/>
          <a:stretch/>
        </p:blipFill>
        <p:spPr>
          <a:xfrm>
            <a:off x="4945289" y="879153"/>
            <a:ext cx="3548509" cy="4592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6752" t="21706" r="34176" b="11397"/>
          <a:stretch/>
        </p:blipFill>
        <p:spPr>
          <a:xfrm>
            <a:off x="5251805" y="1111005"/>
            <a:ext cx="3548509" cy="4592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6752" t="21706" r="34176" b="11397"/>
          <a:stretch/>
        </p:blipFill>
        <p:spPr>
          <a:xfrm>
            <a:off x="5513832" y="1390203"/>
            <a:ext cx="3548509" cy="45929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4382" t="21523" r="53866" b="31742"/>
          <a:stretch/>
        </p:blipFill>
        <p:spPr>
          <a:xfrm>
            <a:off x="2337816" y="879152"/>
            <a:ext cx="2409353" cy="172174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475389" y="985797"/>
            <a:ext cx="1426340" cy="137708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09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638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FEATURES: </a:t>
            </a:r>
            <a:r>
              <a:rPr lang="en-US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COSTING QUERY &amp; REPORT </a:t>
            </a:r>
            <a:endParaRPr lang="en-US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6782" t="21820" r="24634" b="11763"/>
          <a:stretch/>
        </p:blipFill>
        <p:spPr>
          <a:xfrm rot="21046087">
            <a:off x="2931577" y="2019903"/>
            <a:ext cx="4662448" cy="35852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" y="786383"/>
            <a:ext cx="9144000" cy="5102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297" t="21791" r="60828" b="27104"/>
          <a:stretch/>
        </p:blipFill>
        <p:spPr>
          <a:xfrm>
            <a:off x="76986" y="900684"/>
            <a:ext cx="2062710" cy="17002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18" t="22517" r="57290" b="30259"/>
          <a:stretch/>
        </p:blipFill>
        <p:spPr>
          <a:xfrm>
            <a:off x="2344741" y="906342"/>
            <a:ext cx="2416696" cy="153162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6782" t="21820" r="24634" b="11763"/>
          <a:stretch/>
        </p:blipFill>
        <p:spPr>
          <a:xfrm rot="21046087">
            <a:off x="3540812" y="1660293"/>
            <a:ext cx="4662448" cy="3585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7097" t="24385" r="24326" b="10449"/>
          <a:stretch/>
        </p:blipFill>
        <p:spPr>
          <a:xfrm rot="21054858">
            <a:off x="4123565" y="1188756"/>
            <a:ext cx="4815718" cy="363396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833904" y="1390203"/>
            <a:ext cx="1281527" cy="5704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56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TVL offerings by region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Objectives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534400" cy="5486400"/>
          </a:xfrm>
        </p:spPr>
        <p:txBody>
          <a:bodyPr>
            <a:noAutofit/>
          </a:bodyPr>
          <a:lstStyle/>
          <a:p>
            <a:pPr marL="628650" indent="-571500">
              <a:buFont typeface="+mj-lt"/>
              <a:buAutoNum type="romanUcPeriod" startAt="3"/>
            </a:pPr>
            <a:r>
              <a:rPr lang="en-US" dirty="0" smtClean="0"/>
              <a:t>Present Masonry TVL specialization as an example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/>
              <a:t>Technical specifications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/>
              <a:t>Costs based on Manila prices</a:t>
            </a:r>
          </a:p>
          <a:p>
            <a:pPr marL="571500" indent="-514350">
              <a:buFont typeface="+mj-lt"/>
              <a:buAutoNum type="romanUcPeriod" startAt="3"/>
            </a:pPr>
            <a:r>
              <a:rPr lang="en-US" dirty="0" smtClean="0"/>
              <a:t>Present national data on TVL offerings by region</a:t>
            </a:r>
          </a:p>
          <a:p>
            <a:pPr marL="571500" indent="-514350">
              <a:buFont typeface="+mj-lt"/>
              <a:buAutoNum type="romanUcPeriod" startAt="3"/>
            </a:pPr>
            <a:r>
              <a:rPr lang="en-US" dirty="0" smtClean="0"/>
              <a:t>Issues to consider before procurement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/>
              <a:t>Program </a:t>
            </a:r>
            <a:r>
              <a:rPr lang="en-US" sz="2000" dirty="0" smtClean="0"/>
              <a:t>offerings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/>
              <a:t>Utilization Ratios</a:t>
            </a:r>
            <a:endParaRPr lang="en-US" sz="20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/>
              <a:t>Internal assessment (inventory of existing tools and </a:t>
            </a:r>
            <a:r>
              <a:rPr lang="en-US" sz="2000" dirty="0" smtClean="0"/>
              <a:t>equipment</a:t>
            </a:r>
            <a:r>
              <a:rPr lang="en-US" sz="2000" dirty="0" smtClean="0"/>
              <a:t>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/>
              <a:t>Schedules</a:t>
            </a:r>
            <a:r>
              <a:rPr lang="en-US" sz="2000" dirty="0" smtClean="0"/>
              <a:t>: time needed in schools, delivery and installation, procurement </a:t>
            </a:r>
            <a:r>
              <a:rPr lang="en-US" sz="2000" dirty="0" smtClean="0"/>
              <a:t>timeline</a:t>
            </a:r>
            <a:endParaRPr lang="en-US" sz="20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 smtClean="0"/>
              <a:t>Interface relationships between RO, SDO and/or CO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74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National Data on TVL Specialization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National Data on TVL Specialization Offerings</a:t>
            </a:r>
          </a:p>
          <a:p>
            <a:r>
              <a:rPr lang="en-US" sz="3800" dirty="0" smtClean="0"/>
              <a:t>Per Region and TVL Specialization</a:t>
            </a:r>
          </a:p>
          <a:p>
            <a:pPr lvl="2"/>
            <a:r>
              <a:rPr lang="en-US" sz="3200" dirty="0" smtClean="0"/>
              <a:t>Completed TVL Equipment and Tools Specification with Cost for 20 Specializations</a:t>
            </a:r>
          </a:p>
          <a:p>
            <a:pPr lvl="2"/>
            <a:r>
              <a:rPr lang="en-US" sz="3200" dirty="0" smtClean="0"/>
              <a:t>Completed TVL Equipment and Tools Specification but incomplete cost for 60 Specializations</a:t>
            </a:r>
            <a:endParaRPr lang="en-US" sz="32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5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Home Economics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2170" b="-2170"/>
          <a:stretch>
            <a:fillRect/>
          </a:stretch>
        </p:blipFill>
        <p:spPr bwMode="auto">
          <a:xfrm>
            <a:off x="53340" y="1143000"/>
            <a:ext cx="893826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14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Agri</a:t>
            </a:r>
            <a:r>
              <a:rPr lang="en-US" b="1" dirty="0" smtClean="0"/>
              <a:t>-Fisheries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9610" b="-9610"/>
          <a:stretch>
            <a:fillRect/>
          </a:stretch>
        </p:blipFill>
        <p:spPr bwMode="auto">
          <a:xfrm>
            <a:off x="137160" y="990600"/>
            <a:ext cx="893826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86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Industrial Arts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5643" b="-5643"/>
          <a:stretch>
            <a:fillRect/>
          </a:stretch>
        </p:blipFill>
        <p:spPr bwMode="auto">
          <a:xfrm>
            <a:off x="167640" y="1143000"/>
            <a:ext cx="880872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62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l"/>
            <a:r>
              <a:rPr lang="en-US" b="1" dirty="0" smtClean="0"/>
              <a:t>ICT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3152" y="1752600"/>
            <a:ext cx="8702248" cy="271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82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smtClean="0"/>
              <a:t>Estimated Cost</a:t>
            </a:r>
            <a:r>
              <a:rPr lang="en-US" sz="2800" b="1" dirty="0" smtClean="0"/>
              <a:t> of tools </a:t>
            </a:r>
            <a:r>
              <a:rPr lang="en-US" sz="2800" b="1" dirty="0" smtClean="0"/>
              <a:t>and equipment for the 20 Completed TVL Specializations per Workshop</a:t>
            </a:r>
            <a:endParaRPr lang="en-US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5582" r="-15582"/>
          <a:stretch>
            <a:fillRect/>
          </a:stretch>
        </p:blipFill>
        <p:spPr bwMode="auto">
          <a:xfrm>
            <a:off x="-121920" y="1447800"/>
            <a:ext cx="880872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35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Issues to consider when planning procurement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20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offerings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By school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Number of students who will take these programs/specializations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Consequent number of workshops required for the number of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Consequent number of sets of tools and equipment for the number of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When the tools and equipment will be needed as per program offering schedule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Utilization Ratio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876800"/>
          </a:xfrm>
        </p:spPr>
        <p:txBody>
          <a:bodyPr>
            <a:noAutofit/>
          </a:bodyPr>
          <a:lstStyle/>
          <a:p>
            <a:pPr marL="1062990" lvl="1" indent="-742950">
              <a:buFont typeface="+mj-lt"/>
              <a:buAutoNum type="arabicPeriod"/>
            </a:pPr>
            <a:r>
              <a:rPr lang="en-US" sz="3600" dirty="0" smtClean="0"/>
              <a:t>Tools </a:t>
            </a:r>
            <a:r>
              <a:rPr lang="en-US" sz="3600" dirty="0" smtClean="0"/>
              <a:t>– 1 tool : 2 </a:t>
            </a:r>
            <a:r>
              <a:rPr lang="en-US" sz="3600" dirty="0" smtClean="0"/>
              <a:t>learners/class</a:t>
            </a:r>
          </a:p>
          <a:p>
            <a:pPr marL="1062990" lvl="1" indent="-742950">
              <a:buFont typeface="+mj-lt"/>
              <a:buAutoNum type="arabicPeriod"/>
            </a:pPr>
            <a:r>
              <a:rPr lang="en-US" sz="3600" dirty="0" smtClean="0"/>
              <a:t>Equipment</a:t>
            </a:r>
            <a:r>
              <a:rPr lang="en-US" sz="3600" dirty="0" smtClean="0"/>
              <a:t> such as frying pan – </a:t>
            </a:r>
            <a:r>
              <a:rPr lang="en-US" sz="3600" dirty="0" smtClean="0"/>
              <a:t>1</a:t>
            </a:r>
            <a:r>
              <a:rPr lang="en-US" sz="3600" dirty="0" smtClean="0"/>
              <a:t> : </a:t>
            </a:r>
            <a:r>
              <a:rPr lang="en-US" sz="3600" dirty="0" smtClean="0"/>
              <a:t>5 </a:t>
            </a:r>
            <a:r>
              <a:rPr lang="en-US" sz="3600" dirty="0" smtClean="0"/>
              <a:t>learners</a:t>
            </a:r>
            <a:r>
              <a:rPr lang="en-US" sz="3600" dirty="0" smtClean="0"/>
              <a:t>/class</a:t>
            </a:r>
            <a:endParaRPr lang="en-US" sz="3600" dirty="0" smtClean="0"/>
          </a:p>
          <a:p>
            <a:pPr marL="1062990" lvl="1" indent="-742950">
              <a:buFont typeface="+mj-lt"/>
              <a:buAutoNum type="arabicPeriod"/>
            </a:pPr>
            <a:r>
              <a:rPr lang="en-US" sz="3600" dirty="0" smtClean="0"/>
              <a:t>Equipment such as refrigerators - 1/workshop</a:t>
            </a:r>
            <a:endParaRPr lang="en-US" sz="3600" dirty="0" smtClean="0"/>
          </a:p>
          <a:p>
            <a:pPr marL="1062990" lvl="1" indent="-742950">
              <a:buFont typeface="+mj-lt"/>
              <a:buAutoNum type="arabicPeriod"/>
            </a:pPr>
            <a:r>
              <a:rPr lang="en-US" sz="3600" dirty="0" smtClean="0"/>
              <a:t>Materials (consumables) – 1 material : 1 </a:t>
            </a:r>
            <a:r>
              <a:rPr lang="en-US" sz="3600" dirty="0" smtClean="0"/>
              <a:t>learner/class</a:t>
            </a:r>
          </a:p>
          <a:p>
            <a:pPr marL="1062990" lvl="1" indent="-742950">
              <a:buFont typeface="+mj-lt"/>
              <a:buAutoNum type="arabicPeriod"/>
            </a:pPr>
            <a:r>
              <a:rPr lang="en-US" sz="3600" dirty="0" smtClean="0"/>
              <a:t>Personal Protective Equipment (PPE) – 1 PPE : 1 </a:t>
            </a:r>
            <a:r>
              <a:rPr lang="en-US" sz="3600" dirty="0" smtClean="0"/>
              <a:t>learner/class</a:t>
            </a:r>
          </a:p>
          <a:p>
            <a:pPr marL="1200150" lvl="1" indent="-742950">
              <a:buFont typeface="+mj-lt"/>
              <a:buAutoNum type="arabicPeriod"/>
            </a:pPr>
            <a:endParaRPr lang="en-US" sz="3600" b="1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98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Inventory of existing tools and equipment </a:t>
            </a:r>
            <a:r>
              <a:rPr lang="en-US" sz="3200" dirty="0" err="1" smtClean="0"/>
              <a:t>vis</a:t>
            </a:r>
            <a:r>
              <a:rPr lang="en-US" sz="3200" dirty="0" smtClean="0"/>
              <a:t>-a </a:t>
            </a:r>
            <a:r>
              <a:rPr lang="en-US" sz="3200" dirty="0" err="1" smtClean="0"/>
              <a:t>vis</a:t>
            </a:r>
            <a:r>
              <a:rPr lang="en-US" sz="3200" dirty="0" smtClean="0"/>
              <a:t> the number of students who will take the TVL specialization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Involve the principal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</a:t>
            </a:r>
            <a:r>
              <a:rPr lang="en-US" sz="3200" dirty="0" smtClean="0"/>
              <a:t>ill help prioritize which sets of procure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Will also determine the partnership possibilities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Will help in planning for coming years and cohorts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Will contribute to developing the APP for 2017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3868"/>
            <a:ext cx="8229600" cy="161850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The K to 12 Basic</a:t>
            </a:r>
            <a:r>
              <a:rPr kumimoji="0" lang="fil-PH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Education Curriculum Framework</a:t>
            </a:r>
            <a:endParaRPr kumimoji="0" lang="fil-P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12C2-6B78-435E-8D01-8F2255217B5D}" type="slidenum">
              <a:rPr lang="fil-PH" smtClean="0"/>
              <a:pPr/>
              <a:t>4</a:t>
            </a:fld>
            <a:endParaRPr lang="fil-PH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04513217"/>
      </p:ext>
    </p:extLst>
  </p:cSld>
  <p:clrMapOvr>
    <a:masterClrMapping/>
  </p:clrMapOvr>
  <mc:AlternateContent>
    <mc:Choice xmlns:mv="urn:schemas-microsoft-com:mac:vml"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When are the tools and equipment needed by the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How long will delivery take?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How long will installation take?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What is the procurement timeline?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Interface relationships between RO, SDO and/or 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Decisions on priorities must be done with the SHS teams of the RO and SDO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TWG for each region must be organized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</a:t>
            </a:r>
            <a:r>
              <a:rPr lang="en-US" sz="3200" dirty="0" smtClean="0"/>
              <a:t>echnical assistance can be provided to the </a:t>
            </a:r>
            <a:r>
              <a:rPr lang="en-US" sz="3200" dirty="0" err="1" smtClean="0"/>
              <a:t>TWGs</a:t>
            </a:r>
            <a:r>
              <a:rPr lang="en-US" sz="3200" dirty="0" smtClean="0"/>
              <a:t> for this procurement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Consider involving the principal or representative in the TWG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Identify the end-user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PS will M&amp;E the procurement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Reporting processes to BLR must be clarified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very much!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20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>
          <a:xfrm>
            <a:off x="304800" y="2514600"/>
            <a:ext cx="4267200" cy="144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l-PH" sz="1300" b="1" dirty="0" smtClean="0">
                <a:latin typeface="Bookman Old Style" pitchFamily="18" charset="0"/>
                <a:ea typeface="+mj-ea"/>
                <a:cs typeface="+mj-cs"/>
              </a:rPr>
              <a:t>SKILLS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13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Information, Media, and</a:t>
            </a:r>
            <a:r>
              <a:rPr kumimoji="0" lang="fil-PH" sz="13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Technology Skills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l-PH" sz="1300" i="1" baseline="0" dirty="0" smtClean="0">
                <a:latin typeface="Bookman Old Style" pitchFamily="18" charset="0"/>
                <a:ea typeface="+mj-ea"/>
                <a:cs typeface="+mj-cs"/>
              </a:rPr>
              <a:t>Learning and Innovation Skills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13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Communication Skills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l-PH" sz="1300" i="1" baseline="0" dirty="0" smtClean="0">
                <a:latin typeface="Bookman Old Style" pitchFamily="18" charset="0"/>
                <a:ea typeface="+mj-ea"/>
                <a:cs typeface="+mj-cs"/>
              </a:rPr>
              <a:t>Life and Career</a:t>
            </a:r>
            <a:r>
              <a:rPr lang="fil-PH" sz="1300" i="1" dirty="0" smtClean="0">
                <a:latin typeface="Bookman Old Style" pitchFamily="18" charset="0"/>
                <a:ea typeface="+mj-ea"/>
                <a:cs typeface="+mj-cs"/>
              </a:rPr>
              <a:t> Skills</a:t>
            </a:r>
            <a:endParaRPr kumimoji="0" lang="fil-PH" sz="13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4572000" y="2514600"/>
            <a:ext cx="4267200" cy="1447800"/>
          </a:xfrm>
          <a:prstGeom prst="rect">
            <a:avLst/>
          </a:prstGeom>
          <a:solidFill>
            <a:srgbClr val="E6E6E6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l-PH" sz="1300" b="1" dirty="0" smtClean="0">
                <a:latin typeface="Bookman Old Style" pitchFamily="18" charset="0"/>
                <a:ea typeface="+mj-ea"/>
                <a:cs typeface="+mj-cs"/>
              </a:rPr>
              <a:t>LEARNING AREAS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13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Language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l-PH" sz="1300" i="1" dirty="0" smtClean="0">
                <a:latin typeface="Bookman Old Style" pitchFamily="18" charset="0"/>
                <a:ea typeface="+mj-ea"/>
                <a:cs typeface="+mj-cs"/>
              </a:rPr>
              <a:t>Technology and Livelihood Education (TLE)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13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Mathematics and Science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l-PH" sz="1300" i="1" noProof="0" dirty="0" smtClean="0">
                <a:latin typeface="Bookman Old Style" pitchFamily="18" charset="0"/>
                <a:ea typeface="+mj-ea"/>
                <a:cs typeface="+mj-cs"/>
              </a:rPr>
              <a:t>Arts and Humanities</a:t>
            </a:r>
            <a:endParaRPr kumimoji="0" lang="fil-PH" sz="13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1524000" y="4419600"/>
            <a:ext cx="1219200" cy="1371600"/>
          </a:xfrm>
          <a:prstGeom prst="rect">
            <a:avLst/>
          </a:prstGeom>
          <a:solidFill>
            <a:srgbClr val="E6E6E6"/>
          </a:solidFill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il-PH" sz="1300" i="1" dirty="0" smtClean="0">
                <a:latin typeface="Bookman Old Style" pitchFamily="18" charset="0"/>
                <a:ea typeface="+mj-ea"/>
                <a:cs typeface="+mj-cs"/>
              </a:rPr>
              <a:t>Materials, Facilities, and Equipment</a:t>
            </a: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2743200" y="4419600"/>
            <a:ext cx="1219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l-PH" sz="1300" i="1" dirty="0" smtClean="0">
                <a:latin typeface="Bookman Old Style" pitchFamily="18" charset="0"/>
                <a:ea typeface="+mj-ea"/>
                <a:cs typeface="+mj-cs"/>
              </a:rPr>
              <a:t>ICT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13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Environment</a:t>
            </a:r>
            <a:endParaRPr kumimoji="0" lang="fil-PH" sz="13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3962400" y="4419600"/>
            <a:ext cx="1219200" cy="1371600"/>
          </a:xfrm>
          <a:prstGeom prst="rect">
            <a:avLst/>
          </a:prstGeom>
          <a:solidFill>
            <a:srgbClr val="E6E6E6"/>
          </a:solidFill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il-PH" sz="1300" i="1" dirty="0" smtClean="0">
                <a:latin typeface="Bookman Old Style" pitchFamily="18" charset="0"/>
                <a:ea typeface="+mj-ea"/>
                <a:cs typeface="+mj-cs"/>
              </a:rPr>
              <a:t>Assessment</a:t>
            </a: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5181600" y="4419600"/>
            <a:ext cx="1219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il-PH" sz="1300" i="1" dirty="0" smtClean="0">
                <a:latin typeface="Bookman Old Style" pitchFamily="18" charset="0"/>
                <a:ea typeface="+mj-ea"/>
                <a:cs typeface="+mj-cs"/>
              </a:rPr>
              <a:t>School Leadership and Management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6400800" y="4419600"/>
            <a:ext cx="1219200" cy="1371600"/>
          </a:xfrm>
          <a:prstGeom prst="rect">
            <a:avLst/>
          </a:prstGeom>
          <a:solidFill>
            <a:srgbClr val="E6E6E6"/>
          </a:solidFill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il-PH" sz="1300" i="1" dirty="0" smtClean="0">
                <a:latin typeface="Bookman Old Style" pitchFamily="18" charset="0"/>
                <a:ea typeface="+mj-ea"/>
                <a:cs typeface="+mj-cs"/>
              </a:rPr>
              <a:t>Schools Divisions Technical Assistance</a:t>
            </a: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7620000" y="4419600"/>
            <a:ext cx="1219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il-PH" sz="1300" i="1" dirty="0" smtClean="0">
                <a:latin typeface="Bookman Old Style" pitchFamily="18" charset="0"/>
                <a:ea typeface="+mj-ea"/>
                <a:cs typeface="+mj-cs"/>
              </a:rPr>
              <a:t>Community-Industry Relevance and Partnerships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304800" y="4419600"/>
            <a:ext cx="1219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l-PH" sz="1300" i="1" dirty="0" smtClean="0">
                <a:latin typeface="Bookman Old Style" pitchFamily="18" charset="0"/>
                <a:ea typeface="+mj-ea"/>
                <a:cs typeface="+mj-cs"/>
              </a:rPr>
              <a:t>Teachers</a:t>
            </a:r>
            <a:endParaRPr kumimoji="0" lang="fil-PH" sz="13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 dirty="0"/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il-PH" sz="2800" dirty="0" smtClean="0">
                <a:solidFill>
                  <a:prstClr val="white"/>
                </a:solidFill>
                <a:latin typeface="Bookman Old Style" pitchFamily="18" charset="0"/>
              </a:rPr>
              <a:t>The K to 12 Philippine Basic Education Curriculum Framework</a:t>
            </a:r>
            <a:endParaRPr lang="fil-PH" sz="28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457200" y="655320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DEPARTMENT OF EDUCATION</a:t>
            </a:r>
            <a:endParaRPr kumimoji="0" lang="fil-PH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04800" y="5791200"/>
            <a:ext cx="8534400" cy="533400"/>
          </a:xfrm>
          <a:prstGeom prst="rect">
            <a:avLst/>
          </a:prstGeom>
          <a:solidFill>
            <a:schemeClr val="accent6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Monitoring</a:t>
            </a:r>
            <a:r>
              <a:rPr kumimoji="0" lang="fil-PH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and Evaluation System</a:t>
            </a:r>
            <a:endParaRPr kumimoji="0" lang="fil-PH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04800" y="3962400"/>
            <a:ext cx="85344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Curriculum Support System</a:t>
            </a:r>
            <a:endParaRPr kumimoji="0" lang="fil-PH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304800" y="2057400"/>
            <a:ext cx="8534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l-PH" b="1" dirty="0" smtClean="0">
                <a:latin typeface="Bookman Old Style" pitchFamily="18" charset="0"/>
                <a:ea typeface="+mj-ea"/>
                <a:cs typeface="+mj-cs"/>
              </a:rPr>
              <a:t>Being and Becoming a Whole Person</a:t>
            </a:r>
          </a:p>
        </p:txBody>
      </p:sp>
      <p:sp>
        <p:nvSpPr>
          <p:cNvPr id="90" name="Isosceles Triangle 89"/>
          <p:cNvSpPr/>
          <p:nvPr/>
        </p:nvSpPr>
        <p:spPr>
          <a:xfrm>
            <a:off x="4343400" y="5562600"/>
            <a:ext cx="457200" cy="2286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91" name="Isosceles Triangle 90"/>
          <p:cNvSpPr/>
          <p:nvPr/>
        </p:nvSpPr>
        <p:spPr>
          <a:xfrm>
            <a:off x="4343400" y="3733800"/>
            <a:ext cx="457200" cy="2286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304800" y="1143000"/>
            <a:ext cx="8534400" cy="533400"/>
          </a:xfrm>
          <a:prstGeom prst="rect">
            <a:avLst/>
          </a:prstGeom>
          <a:solidFill>
            <a:schemeClr val="accent3"/>
          </a:solidFill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l-PH" sz="2200" b="1" i="1" dirty="0" smtClean="0">
                <a:solidFill>
                  <a:schemeClr val="bg1"/>
                </a:solidFill>
                <a:latin typeface="Bookman Old Style" pitchFamily="18" charset="0"/>
                <a:ea typeface="+mj-ea"/>
                <a:cs typeface="+mj-cs"/>
              </a:rPr>
              <a:t>Holistically Developed Filipino with 21</a:t>
            </a:r>
            <a:r>
              <a:rPr lang="fil-PH" sz="2200" b="1" i="1" baseline="30000" dirty="0" smtClean="0">
                <a:solidFill>
                  <a:schemeClr val="bg1"/>
                </a:solidFill>
                <a:latin typeface="Bookman Old Style" pitchFamily="18" charset="0"/>
                <a:ea typeface="+mj-ea"/>
                <a:cs typeface="+mj-cs"/>
              </a:rPr>
              <a:t>st</a:t>
            </a:r>
            <a:r>
              <a:rPr lang="fil-PH" sz="2200" b="1" i="1" dirty="0" smtClean="0">
                <a:solidFill>
                  <a:schemeClr val="bg1"/>
                </a:solidFill>
                <a:latin typeface="Bookman Old Style" pitchFamily="18" charset="0"/>
                <a:ea typeface="+mj-ea"/>
                <a:cs typeface="+mj-cs"/>
              </a:rPr>
              <a:t> Century Skills</a:t>
            </a:r>
            <a:endParaRPr kumimoji="0" lang="fil-PH" sz="2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grpSp>
        <p:nvGrpSpPr>
          <p:cNvPr id="2" name="Group 92"/>
          <p:cNvGrpSpPr/>
          <p:nvPr/>
        </p:nvGrpSpPr>
        <p:grpSpPr>
          <a:xfrm>
            <a:off x="304800" y="4419600"/>
            <a:ext cx="8534400" cy="152400"/>
            <a:chOff x="118533" y="4267200"/>
            <a:chExt cx="8720667" cy="152400"/>
          </a:xfrm>
        </p:grpSpPr>
        <p:grpSp>
          <p:nvGrpSpPr>
            <p:cNvPr id="3" name="Group 91"/>
            <p:cNvGrpSpPr/>
            <p:nvPr/>
          </p:nvGrpSpPr>
          <p:grpSpPr>
            <a:xfrm>
              <a:off x="118533" y="4267200"/>
              <a:ext cx="6095998" cy="152400"/>
              <a:chOff x="118533" y="4267200"/>
              <a:chExt cx="6095998" cy="152400"/>
            </a:xfrm>
          </p:grpSpPr>
          <p:grpSp>
            <p:nvGrpSpPr>
              <p:cNvPr id="4" name="Group 60"/>
              <p:cNvGrpSpPr/>
              <p:nvPr/>
            </p:nvGrpSpPr>
            <p:grpSpPr>
              <a:xfrm>
                <a:off x="118533" y="4267200"/>
                <a:ext cx="3047998" cy="152400"/>
                <a:chOff x="381000" y="2590800"/>
                <a:chExt cx="2743200" cy="152400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11" name="Isosceles Triangle 110"/>
                <p:cNvSpPr/>
                <p:nvPr/>
              </p:nvSpPr>
              <p:spPr>
                <a:xfrm flipV="1">
                  <a:off x="381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12" name="Isosceles Triangle 29"/>
                <p:cNvSpPr/>
                <p:nvPr/>
              </p:nvSpPr>
              <p:spPr>
                <a:xfrm flipV="1">
                  <a:off x="762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13" name="Isosceles Triangle 30"/>
                <p:cNvSpPr/>
                <p:nvPr/>
              </p:nvSpPr>
              <p:spPr>
                <a:xfrm flipV="1">
                  <a:off x="1143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14" name="Isosceles Triangle 113"/>
                <p:cNvSpPr/>
                <p:nvPr/>
              </p:nvSpPr>
              <p:spPr>
                <a:xfrm flipV="1">
                  <a:off x="1524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15" name="Isosceles Triangle 114"/>
                <p:cNvSpPr/>
                <p:nvPr/>
              </p:nvSpPr>
              <p:spPr>
                <a:xfrm flipV="1">
                  <a:off x="1905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16" name="Isosceles Triangle 115"/>
                <p:cNvSpPr/>
                <p:nvPr/>
              </p:nvSpPr>
              <p:spPr>
                <a:xfrm flipV="1">
                  <a:off x="2286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17" name="Isosceles Triangle 116"/>
                <p:cNvSpPr/>
                <p:nvPr/>
              </p:nvSpPr>
              <p:spPr>
                <a:xfrm flipV="1">
                  <a:off x="2667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</p:grpSp>
          <p:grpSp>
            <p:nvGrpSpPr>
              <p:cNvPr id="5" name="Group 60"/>
              <p:cNvGrpSpPr/>
              <p:nvPr/>
            </p:nvGrpSpPr>
            <p:grpSpPr>
              <a:xfrm>
                <a:off x="3166533" y="4267200"/>
                <a:ext cx="3047998" cy="152400"/>
                <a:chOff x="381000" y="2590800"/>
                <a:chExt cx="2743200" cy="152400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04" name="Isosceles Triangle 103"/>
                <p:cNvSpPr/>
                <p:nvPr/>
              </p:nvSpPr>
              <p:spPr>
                <a:xfrm flipV="1">
                  <a:off x="381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05" name="Isosceles Triangle 104"/>
                <p:cNvSpPr/>
                <p:nvPr/>
              </p:nvSpPr>
              <p:spPr>
                <a:xfrm flipV="1">
                  <a:off x="762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06" name="Isosceles Triangle 105"/>
                <p:cNvSpPr/>
                <p:nvPr/>
              </p:nvSpPr>
              <p:spPr>
                <a:xfrm flipV="1">
                  <a:off x="1143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07" name="Isosceles Triangle 106"/>
                <p:cNvSpPr/>
                <p:nvPr/>
              </p:nvSpPr>
              <p:spPr>
                <a:xfrm flipV="1">
                  <a:off x="1524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08" name="Isosceles Triangle 107"/>
                <p:cNvSpPr/>
                <p:nvPr/>
              </p:nvSpPr>
              <p:spPr>
                <a:xfrm flipV="1">
                  <a:off x="1905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09" name="Isosceles Triangle 108"/>
                <p:cNvSpPr/>
                <p:nvPr/>
              </p:nvSpPr>
              <p:spPr>
                <a:xfrm flipV="1">
                  <a:off x="2286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10" name="Isosceles Triangle 109"/>
                <p:cNvSpPr/>
                <p:nvPr/>
              </p:nvSpPr>
              <p:spPr>
                <a:xfrm flipV="1">
                  <a:off x="2667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</p:grpSp>
        </p:grpSp>
        <p:grpSp>
          <p:nvGrpSpPr>
            <p:cNvPr id="6" name="Group 90"/>
            <p:cNvGrpSpPr/>
            <p:nvPr/>
          </p:nvGrpSpPr>
          <p:grpSpPr>
            <a:xfrm>
              <a:off x="6214533" y="4267200"/>
              <a:ext cx="2624667" cy="152400"/>
              <a:chOff x="6096000" y="4267200"/>
              <a:chExt cx="2624667" cy="152400"/>
            </a:xfrm>
          </p:grpSpPr>
          <p:sp>
            <p:nvSpPr>
              <p:cNvPr id="96" name="Isosceles Triangle 95"/>
              <p:cNvSpPr/>
              <p:nvPr/>
            </p:nvSpPr>
            <p:spPr>
              <a:xfrm flipV="1">
                <a:off x="6096000" y="4267200"/>
                <a:ext cx="508000" cy="1524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97" name="Isosceles Triangle 96"/>
              <p:cNvSpPr/>
              <p:nvPr/>
            </p:nvSpPr>
            <p:spPr>
              <a:xfrm flipV="1">
                <a:off x="6519333" y="4267200"/>
                <a:ext cx="508000" cy="1524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98" name="Isosceles Triangle 97"/>
              <p:cNvSpPr/>
              <p:nvPr/>
            </p:nvSpPr>
            <p:spPr>
              <a:xfrm flipV="1">
                <a:off x="6942667" y="4267200"/>
                <a:ext cx="508000" cy="1524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99" name="Isosceles Triangle 98"/>
              <p:cNvSpPr/>
              <p:nvPr/>
            </p:nvSpPr>
            <p:spPr>
              <a:xfrm flipV="1">
                <a:off x="7366000" y="4267200"/>
                <a:ext cx="508000" cy="1524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100" name="Isosceles Triangle 99"/>
              <p:cNvSpPr/>
              <p:nvPr/>
            </p:nvSpPr>
            <p:spPr>
              <a:xfrm flipV="1">
                <a:off x="7789333" y="4267200"/>
                <a:ext cx="508000" cy="1524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101" name="Isosceles Triangle 100"/>
              <p:cNvSpPr/>
              <p:nvPr/>
            </p:nvSpPr>
            <p:spPr>
              <a:xfrm flipV="1">
                <a:off x="8212667" y="4267200"/>
                <a:ext cx="508000" cy="1524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</p:grpSp>
      </p:grpSp>
      <p:grpSp>
        <p:nvGrpSpPr>
          <p:cNvPr id="7" name="Group 117"/>
          <p:cNvGrpSpPr/>
          <p:nvPr/>
        </p:nvGrpSpPr>
        <p:grpSpPr>
          <a:xfrm>
            <a:off x="304800" y="2514600"/>
            <a:ext cx="8534400" cy="152400"/>
            <a:chOff x="118533" y="4267200"/>
            <a:chExt cx="8720667" cy="152400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8" name="Group 91"/>
            <p:cNvGrpSpPr/>
            <p:nvPr/>
          </p:nvGrpSpPr>
          <p:grpSpPr>
            <a:xfrm>
              <a:off x="118533" y="4267200"/>
              <a:ext cx="6095998" cy="152400"/>
              <a:chOff x="118533" y="4267200"/>
              <a:chExt cx="6095998" cy="152400"/>
            </a:xfrm>
            <a:grpFill/>
          </p:grpSpPr>
          <p:grpSp>
            <p:nvGrpSpPr>
              <p:cNvPr id="9" name="Group 60"/>
              <p:cNvGrpSpPr/>
              <p:nvPr/>
            </p:nvGrpSpPr>
            <p:grpSpPr>
              <a:xfrm>
                <a:off x="118533" y="4267200"/>
                <a:ext cx="3047998" cy="152400"/>
                <a:chOff x="381000" y="2590800"/>
                <a:chExt cx="2743200" cy="152400"/>
              </a:xfrm>
              <a:grpFill/>
            </p:grpSpPr>
            <p:sp>
              <p:nvSpPr>
                <p:cNvPr id="136" name="Isosceles Triangle 135"/>
                <p:cNvSpPr/>
                <p:nvPr/>
              </p:nvSpPr>
              <p:spPr>
                <a:xfrm flipV="1">
                  <a:off x="381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37" name="Isosceles Triangle 136"/>
                <p:cNvSpPr/>
                <p:nvPr/>
              </p:nvSpPr>
              <p:spPr>
                <a:xfrm flipV="1">
                  <a:off x="762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38" name="Isosceles Triangle 137"/>
                <p:cNvSpPr/>
                <p:nvPr/>
              </p:nvSpPr>
              <p:spPr>
                <a:xfrm flipV="1">
                  <a:off x="1143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39" name="Isosceles Triangle 138"/>
                <p:cNvSpPr/>
                <p:nvPr/>
              </p:nvSpPr>
              <p:spPr>
                <a:xfrm flipV="1">
                  <a:off x="1524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40" name="Isosceles Triangle 139"/>
                <p:cNvSpPr/>
                <p:nvPr/>
              </p:nvSpPr>
              <p:spPr>
                <a:xfrm flipV="1">
                  <a:off x="1905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41" name="Isosceles Triangle 140"/>
                <p:cNvSpPr/>
                <p:nvPr/>
              </p:nvSpPr>
              <p:spPr>
                <a:xfrm flipV="1">
                  <a:off x="2286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42" name="Isosceles Triangle 141"/>
                <p:cNvSpPr/>
                <p:nvPr/>
              </p:nvSpPr>
              <p:spPr>
                <a:xfrm flipV="1">
                  <a:off x="2667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</p:grpSp>
          <p:grpSp>
            <p:nvGrpSpPr>
              <p:cNvPr id="10" name="Group 60"/>
              <p:cNvGrpSpPr/>
              <p:nvPr/>
            </p:nvGrpSpPr>
            <p:grpSpPr>
              <a:xfrm>
                <a:off x="3166533" y="4267200"/>
                <a:ext cx="3047998" cy="152400"/>
                <a:chOff x="381000" y="2590800"/>
                <a:chExt cx="2743200" cy="152400"/>
              </a:xfrm>
              <a:grpFill/>
            </p:grpSpPr>
            <p:sp>
              <p:nvSpPr>
                <p:cNvPr id="129" name="Isosceles Triangle 128"/>
                <p:cNvSpPr/>
                <p:nvPr/>
              </p:nvSpPr>
              <p:spPr>
                <a:xfrm flipV="1">
                  <a:off x="381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30" name="Isosceles Triangle 129"/>
                <p:cNvSpPr/>
                <p:nvPr/>
              </p:nvSpPr>
              <p:spPr>
                <a:xfrm flipV="1">
                  <a:off x="762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31" name="Isosceles Triangle 130"/>
                <p:cNvSpPr/>
                <p:nvPr/>
              </p:nvSpPr>
              <p:spPr>
                <a:xfrm flipV="1">
                  <a:off x="1143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32" name="Isosceles Triangle 131"/>
                <p:cNvSpPr/>
                <p:nvPr/>
              </p:nvSpPr>
              <p:spPr>
                <a:xfrm flipV="1">
                  <a:off x="1524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33" name="Isosceles Triangle 132"/>
                <p:cNvSpPr/>
                <p:nvPr/>
              </p:nvSpPr>
              <p:spPr>
                <a:xfrm flipV="1">
                  <a:off x="1905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34" name="Isosceles Triangle 133"/>
                <p:cNvSpPr/>
                <p:nvPr/>
              </p:nvSpPr>
              <p:spPr>
                <a:xfrm flipV="1">
                  <a:off x="2286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  <p:sp>
              <p:nvSpPr>
                <p:cNvPr id="135" name="Isosceles Triangle 134"/>
                <p:cNvSpPr/>
                <p:nvPr/>
              </p:nvSpPr>
              <p:spPr>
                <a:xfrm flipV="1">
                  <a:off x="2667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/>
                </a:p>
              </p:txBody>
            </p:sp>
          </p:grpSp>
        </p:grpSp>
        <p:grpSp>
          <p:nvGrpSpPr>
            <p:cNvPr id="11" name="Group 90"/>
            <p:cNvGrpSpPr/>
            <p:nvPr/>
          </p:nvGrpSpPr>
          <p:grpSpPr>
            <a:xfrm>
              <a:off x="6214533" y="4267200"/>
              <a:ext cx="2624667" cy="152400"/>
              <a:chOff x="6096000" y="4267200"/>
              <a:chExt cx="2624667" cy="152400"/>
            </a:xfrm>
            <a:grpFill/>
          </p:grpSpPr>
          <p:sp>
            <p:nvSpPr>
              <p:cNvPr id="121" name="Isosceles Triangle 120"/>
              <p:cNvSpPr/>
              <p:nvPr/>
            </p:nvSpPr>
            <p:spPr>
              <a:xfrm flipV="1">
                <a:off x="6096000" y="4267200"/>
                <a:ext cx="508000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122" name="Isosceles Triangle 121"/>
              <p:cNvSpPr/>
              <p:nvPr/>
            </p:nvSpPr>
            <p:spPr>
              <a:xfrm flipV="1">
                <a:off x="6519333" y="4267200"/>
                <a:ext cx="508000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123" name="Isosceles Triangle 122"/>
              <p:cNvSpPr/>
              <p:nvPr/>
            </p:nvSpPr>
            <p:spPr>
              <a:xfrm flipV="1">
                <a:off x="6942667" y="4267200"/>
                <a:ext cx="508000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124" name="Isosceles Triangle 123"/>
              <p:cNvSpPr/>
              <p:nvPr/>
            </p:nvSpPr>
            <p:spPr>
              <a:xfrm flipV="1">
                <a:off x="7366000" y="4267200"/>
                <a:ext cx="508000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125" name="Isosceles Triangle 124"/>
              <p:cNvSpPr/>
              <p:nvPr/>
            </p:nvSpPr>
            <p:spPr>
              <a:xfrm flipV="1">
                <a:off x="7789333" y="4267200"/>
                <a:ext cx="508000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126" name="Isosceles Triangle 125"/>
              <p:cNvSpPr/>
              <p:nvPr/>
            </p:nvSpPr>
            <p:spPr>
              <a:xfrm flipV="1">
                <a:off x="8212667" y="4267200"/>
                <a:ext cx="508000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</p:grpSp>
      </p:grpSp>
      <p:sp>
        <p:nvSpPr>
          <p:cNvPr id="143" name="Isosceles Triangle 142"/>
          <p:cNvSpPr/>
          <p:nvPr/>
        </p:nvSpPr>
        <p:spPr>
          <a:xfrm>
            <a:off x="4343400" y="1752600"/>
            <a:ext cx="457200" cy="2286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12C2-6B78-435E-8D01-8F2255217B5D}" type="slidenum">
              <a:rPr lang="fil-PH" smtClean="0"/>
              <a:pPr/>
              <a:t>5</a:t>
            </a:fld>
            <a:endParaRPr lang="fil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3048000" y="3810000"/>
            <a:ext cx="152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Academic Track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572000" y="3810000"/>
            <a:ext cx="15240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il-PH" sz="15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Technical Vocational Livelihood </a:t>
            </a:r>
            <a:r>
              <a:rPr lang="fil-PH" sz="1500" dirty="0" smtClean="0">
                <a:latin typeface="Bookman Old Style" pitchFamily="18" charset="0"/>
              </a:rPr>
              <a:t>Track</a:t>
            </a:r>
            <a:endParaRPr kumimoji="0" lang="fil-PH" sz="15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096000" y="3810000"/>
            <a:ext cx="1524000" cy="2667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il-PH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Sports </a:t>
            </a:r>
            <a:r>
              <a:rPr lang="fil-PH" sz="2000" dirty="0" smtClean="0">
                <a:latin typeface="Bookman Old Style" pitchFamily="18" charset="0"/>
              </a:rPr>
              <a:t>Track</a:t>
            </a:r>
            <a:endParaRPr kumimoji="0" lang="fil-PH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7620000" y="3810000"/>
            <a:ext cx="1524000" cy="266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il-PH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Arts &amp; Design </a:t>
            </a:r>
            <a:r>
              <a:rPr lang="fil-PH" dirty="0" smtClean="0">
                <a:latin typeface="Bookman Old Style" pitchFamily="18" charset="0"/>
              </a:rPr>
              <a:t>Track</a:t>
            </a:r>
            <a:endParaRPr kumimoji="0" lang="fil-PH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fil-PH" sz="3600" dirty="0" smtClean="0">
                <a:solidFill>
                  <a:schemeClr val="bg1"/>
                </a:solidFill>
                <a:latin typeface="Bookman Old Style" pitchFamily="18" charset="0"/>
              </a:rPr>
              <a:t>Basic Education Program</a:t>
            </a:r>
            <a:endParaRPr lang="fil-PH" sz="3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55320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DEPARTMENT OF EDUCATION</a:t>
            </a:r>
            <a:endParaRPr kumimoji="0" lang="fil-PH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6400" y="990600"/>
            <a:ext cx="74676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Kinder to Grade 6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990600"/>
            <a:ext cx="1676400" cy="5334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Elementary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6400" y="1600200"/>
            <a:ext cx="37338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Grades</a:t>
            </a:r>
            <a:r>
              <a:rPr kumimoji="0" lang="fil-PH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fil-PH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7 to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l-PH" sz="2200" i="1" dirty="0" smtClean="0">
                <a:latin typeface="Bookman Old Style" pitchFamily="18" charset="0"/>
                <a:ea typeface="+mj-ea"/>
                <a:cs typeface="+mj-cs"/>
              </a:rPr>
              <a:t>(Exploratory TLE)</a:t>
            </a:r>
            <a:endParaRPr kumimoji="0" lang="fil-PH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600200"/>
            <a:ext cx="1676400" cy="1143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Junior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High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School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10200" y="1600200"/>
            <a:ext cx="37338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Grades 9 to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(Specialized TLE)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76400" y="2819400"/>
            <a:ext cx="1371600" cy="3657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Core Subjects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2819400"/>
            <a:ext cx="1676400" cy="365760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Senior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High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School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0" y="3200400"/>
            <a:ext cx="60960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l-PH" sz="2000" i="1" dirty="0" smtClean="0">
                <a:latin typeface="Bookman Old Style" pitchFamily="18" charset="0"/>
                <a:ea typeface="+mj-ea"/>
                <a:cs typeface="+mj-cs"/>
              </a:rPr>
              <a:t>Applied</a:t>
            </a:r>
            <a:r>
              <a:rPr kumimoji="0" lang="fil-PH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Track Subjects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3048000" y="4648200"/>
            <a:ext cx="1524000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91440" rIns="91440" bIns="91440" rtlCol="0" anchor="t" anchorCtr="0">
            <a:noAutofit/>
          </a:bodyPr>
          <a:lstStyle/>
          <a:p>
            <a:pPr marL="1666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il-PH" dirty="0" smtClean="0">
                <a:latin typeface="Bookman Old Style" pitchFamily="18" charset="0"/>
                <a:ea typeface="+mj-ea"/>
                <a:cs typeface="+mj-cs"/>
              </a:rPr>
              <a:t>General Academic Strand</a:t>
            </a:r>
          </a:p>
          <a:p>
            <a:pPr marL="1666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il-PH" dirty="0" smtClean="0">
                <a:latin typeface="Bookman Old Style" pitchFamily="18" charset="0"/>
                <a:ea typeface="+mj-ea"/>
                <a:cs typeface="+mj-cs"/>
              </a:rPr>
              <a:t>STEM</a:t>
            </a:r>
          </a:p>
          <a:p>
            <a:pPr marL="1666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il-PH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ABM</a:t>
            </a:r>
          </a:p>
          <a:p>
            <a:pPr marL="166688" marR="0" lvl="0" indent="-1666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il-PH" noProof="0" dirty="0" smtClean="0">
                <a:latin typeface="Bookman Old Style" pitchFamily="18" charset="0"/>
                <a:ea typeface="+mj-ea"/>
                <a:cs typeface="+mj-cs"/>
              </a:rPr>
              <a:t>HUMSS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572000" y="4648200"/>
            <a:ext cx="15240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91440" rIns="91440" bIns="91440" rtlCol="0" anchor="t" anchorCtr="0">
            <a:noAutofit/>
          </a:bodyPr>
          <a:lstStyle/>
          <a:p>
            <a:pPr marL="166688" lvl="0" indent="-166688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kumimoji="0" lang="fil-P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Home Economics</a:t>
            </a:r>
          </a:p>
          <a:p>
            <a:pPr marL="166688" lvl="0" indent="-166688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il-PH" sz="1600" dirty="0" smtClean="0">
                <a:latin typeface="Bookman Old Style" pitchFamily="18" charset="0"/>
                <a:ea typeface="+mj-ea"/>
                <a:cs typeface="+mj-cs"/>
              </a:rPr>
              <a:t>Agri-Fishery</a:t>
            </a:r>
          </a:p>
          <a:p>
            <a:pPr marL="166688" lvl="0" indent="-166688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kumimoji="0" lang="fil-P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Industrial Arts</a:t>
            </a:r>
          </a:p>
          <a:p>
            <a:pPr marL="166688" lvl="0" indent="-166688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il-PH" sz="1600" dirty="0" smtClean="0">
                <a:latin typeface="Bookman Old Style" pitchFamily="18" charset="0"/>
                <a:ea typeface="+mj-ea"/>
                <a:cs typeface="+mj-cs"/>
              </a:rPr>
              <a:t>ICT</a:t>
            </a:r>
            <a:endParaRPr kumimoji="0" lang="fil-PH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grpSp>
        <p:nvGrpSpPr>
          <p:cNvPr id="3" name="Group 62"/>
          <p:cNvGrpSpPr/>
          <p:nvPr/>
        </p:nvGrpSpPr>
        <p:grpSpPr>
          <a:xfrm>
            <a:off x="3048000" y="4648200"/>
            <a:ext cx="1524000" cy="76200"/>
            <a:chOff x="3048000" y="4572000"/>
            <a:chExt cx="1875692" cy="1524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0" name="Isosceles Triangle 49"/>
            <p:cNvSpPr/>
            <p:nvPr/>
          </p:nvSpPr>
          <p:spPr>
            <a:xfrm flipV="1">
              <a:off x="3516923" y="4572000"/>
              <a:ext cx="468923" cy="152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51" name="Isosceles Triangle 50"/>
            <p:cNvSpPr/>
            <p:nvPr/>
          </p:nvSpPr>
          <p:spPr>
            <a:xfrm flipV="1">
              <a:off x="3985846" y="4572000"/>
              <a:ext cx="468923" cy="152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52" name="Isosceles Triangle 51"/>
            <p:cNvSpPr/>
            <p:nvPr/>
          </p:nvSpPr>
          <p:spPr>
            <a:xfrm flipV="1">
              <a:off x="4454769" y="4572000"/>
              <a:ext cx="468923" cy="152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2" name="Isosceles Triangle 61"/>
            <p:cNvSpPr/>
            <p:nvPr/>
          </p:nvSpPr>
          <p:spPr>
            <a:xfrm flipV="1">
              <a:off x="3048000" y="4572000"/>
              <a:ext cx="468923" cy="152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</p:grpSp>
      <p:grpSp>
        <p:nvGrpSpPr>
          <p:cNvPr id="15" name="Group 63"/>
          <p:cNvGrpSpPr/>
          <p:nvPr/>
        </p:nvGrpSpPr>
        <p:grpSpPr>
          <a:xfrm>
            <a:off x="4572000" y="4648200"/>
            <a:ext cx="1524000" cy="76200"/>
            <a:chOff x="3048000" y="4572000"/>
            <a:chExt cx="1875692" cy="1524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5" name="Isosceles Triangle 64"/>
            <p:cNvSpPr/>
            <p:nvPr/>
          </p:nvSpPr>
          <p:spPr>
            <a:xfrm flipV="1">
              <a:off x="3516923" y="4572000"/>
              <a:ext cx="468923" cy="152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6" name="Isosceles Triangle 65"/>
            <p:cNvSpPr/>
            <p:nvPr/>
          </p:nvSpPr>
          <p:spPr>
            <a:xfrm flipV="1">
              <a:off x="3985846" y="4572000"/>
              <a:ext cx="468923" cy="152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7" name="Isosceles Triangle 66"/>
            <p:cNvSpPr/>
            <p:nvPr/>
          </p:nvSpPr>
          <p:spPr>
            <a:xfrm flipV="1">
              <a:off x="4454769" y="4572000"/>
              <a:ext cx="468923" cy="152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8" name="Isosceles Triangle 67"/>
            <p:cNvSpPr/>
            <p:nvPr/>
          </p:nvSpPr>
          <p:spPr>
            <a:xfrm flipV="1">
              <a:off x="3048000" y="4572000"/>
              <a:ext cx="468923" cy="152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</p:grpSp>
      <p:grpSp>
        <p:nvGrpSpPr>
          <p:cNvPr id="16" name="Group 88"/>
          <p:cNvGrpSpPr/>
          <p:nvPr/>
        </p:nvGrpSpPr>
        <p:grpSpPr>
          <a:xfrm>
            <a:off x="3048000" y="3200400"/>
            <a:ext cx="6096000" cy="76200"/>
            <a:chOff x="3048000" y="3581400"/>
            <a:chExt cx="6096000" cy="76200"/>
          </a:xfrm>
          <a:solidFill>
            <a:schemeClr val="accent5"/>
          </a:solidFill>
        </p:grpSpPr>
        <p:grpSp>
          <p:nvGrpSpPr>
            <p:cNvPr id="17" name="Group 68"/>
            <p:cNvGrpSpPr/>
            <p:nvPr/>
          </p:nvGrpSpPr>
          <p:grpSpPr>
            <a:xfrm>
              <a:off x="3048000" y="3581400"/>
              <a:ext cx="1524000" cy="76200"/>
              <a:chOff x="3048000" y="4572000"/>
              <a:chExt cx="1875692" cy="152400"/>
            </a:xfrm>
            <a:grpFill/>
          </p:grpSpPr>
          <p:sp>
            <p:nvSpPr>
              <p:cNvPr id="70" name="Isosceles Triangle 69"/>
              <p:cNvSpPr/>
              <p:nvPr/>
            </p:nvSpPr>
            <p:spPr>
              <a:xfrm flipV="1">
                <a:off x="3516923" y="4572000"/>
                <a:ext cx="468923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 flipV="1">
                <a:off x="3985846" y="4572000"/>
                <a:ext cx="468923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 flipV="1">
                <a:off x="4454769" y="4572000"/>
                <a:ext cx="468923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 flipV="1">
                <a:off x="3048000" y="4572000"/>
                <a:ext cx="468923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</p:grpSp>
        <p:grpSp>
          <p:nvGrpSpPr>
            <p:cNvPr id="18" name="Group 73"/>
            <p:cNvGrpSpPr/>
            <p:nvPr/>
          </p:nvGrpSpPr>
          <p:grpSpPr>
            <a:xfrm>
              <a:off x="4572000" y="3581400"/>
              <a:ext cx="1524000" cy="76200"/>
              <a:chOff x="3048000" y="4572000"/>
              <a:chExt cx="1875692" cy="152400"/>
            </a:xfrm>
            <a:grpFill/>
          </p:grpSpPr>
          <p:sp>
            <p:nvSpPr>
              <p:cNvPr id="75" name="Isosceles Triangle 74"/>
              <p:cNvSpPr/>
              <p:nvPr/>
            </p:nvSpPr>
            <p:spPr>
              <a:xfrm flipV="1">
                <a:off x="3516923" y="4572000"/>
                <a:ext cx="468923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 flipV="1">
                <a:off x="3985846" y="4572000"/>
                <a:ext cx="468923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 flipV="1">
                <a:off x="4454769" y="4572000"/>
                <a:ext cx="468923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 flipV="1">
                <a:off x="3048000" y="4572000"/>
                <a:ext cx="468923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</p:grpSp>
        <p:grpSp>
          <p:nvGrpSpPr>
            <p:cNvPr id="19" name="Group 78"/>
            <p:cNvGrpSpPr/>
            <p:nvPr/>
          </p:nvGrpSpPr>
          <p:grpSpPr>
            <a:xfrm>
              <a:off x="6096000" y="3581400"/>
              <a:ext cx="1524000" cy="76200"/>
              <a:chOff x="3048000" y="4572000"/>
              <a:chExt cx="1875692" cy="152400"/>
            </a:xfrm>
            <a:grpFill/>
          </p:grpSpPr>
          <p:sp>
            <p:nvSpPr>
              <p:cNvPr id="80" name="Isosceles Triangle 79"/>
              <p:cNvSpPr/>
              <p:nvPr/>
            </p:nvSpPr>
            <p:spPr>
              <a:xfrm flipV="1">
                <a:off x="3516923" y="4572000"/>
                <a:ext cx="468923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 flipV="1">
                <a:off x="3985846" y="4572000"/>
                <a:ext cx="468923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 flipV="1">
                <a:off x="4454769" y="4572000"/>
                <a:ext cx="468923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 flipV="1">
                <a:off x="3048000" y="4572000"/>
                <a:ext cx="468923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</p:grpSp>
        <p:grpSp>
          <p:nvGrpSpPr>
            <p:cNvPr id="20" name="Group 83"/>
            <p:cNvGrpSpPr/>
            <p:nvPr/>
          </p:nvGrpSpPr>
          <p:grpSpPr>
            <a:xfrm>
              <a:off x="7620000" y="3581400"/>
              <a:ext cx="1524000" cy="76200"/>
              <a:chOff x="3048000" y="4572000"/>
              <a:chExt cx="1875692" cy="152400"/>
            </a:xfrm>
            <a:grpFill/>
          </p:grpSpPr>
          <p:sp>
            <p:nvSpPr>
              <p:cNvPr id="85" name="Isosceles Triangle 84"/>
              <p:cNvSpPr/>
              <p:nvPr/>
            </p:nvSpPr>
            <p:spPr>
              <a:xfrm flipV="1">
                <a:off x="3516923" y="4572000"/>
                <a:ext cx="468923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 flipV="1">
                <a:off x="3985846" y="4572000"/>
                <a:ext cx="468923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 flipV="1">
                <a:off x="4454769" y="4572000"/>
                <a:ext cx="468923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 flipV="1">
                <a:off x="3048000" y="4572000"/>
                <a:ext cx="468923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</p:grpSp>
      </p:grpSp>
      <p:sp>
        <p:nvSpPr>
          <p:cNvPr id="53" name="Title 1"/>
          <p:cNvSpPr txBox="1">
            <a:spLocks/>
          </p:cNvSpPr>
          <p:nvPr/>
        </p:nvSpPr>
        <p:spPr>
          <a:xfrm>
            <a:off x="3048000" y="2819400"/>
            <a:ext cx="6096000" cy="38100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Tracks</a:t>
            </a:r>
          </a:p>
        </p:txBody>
      </p:sp>
      <p:sp>
        <p:nvSpPr>
          <p:cNvPr id="54" name="Isosceles Triangle 53"/>
          <p:cNvSpPr/>
          <p:nvPr/>
        </p:nvSpPr>
        <p:spPr>
          <a:xfrm>
            <a:off x="3657600" y="3657600"/>
            <a:ext cx="304800" cy="15240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5" name="Isosceles Triangle 54"/>
          <p:cNvSpPr/>
          <p:nvPr/>
        </p:nvSpPr>
        <p:spPr>
          <a:xfrm>
            <a:off x="6705600" y="3657600"/>
            <a:ext cx="304800" cy="15240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6" name="Isosceles Triangle 55"/>
          <p:cNvSpPr/>
          <p:nvPr/>
        </p:nvSpPr>
        <p:spPr>
          <a:xfrm>
            <a:off x="5181600" y="3657600"/>
            <a:ext cx="304800" cy="15240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7" name="Isosceles Triangle 56"/>
          <p:cNvSpPr/>
          <p:nvPr/>
        </p:nvSpPr>
        <p:spPr>
          <a:xfrm>
            <a:off x="8305800" y="3657600"/>
            <a:ext cx="304800" cy="15240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12C2-6B78-435E-8D01-8F2255217B5D}" type="slidenum">
              <a:rPr lang="fil-PH" smtClean="0"/>
              <a:pPr/>
              <a:t>6</a:t>
            </a:fld>
            <a:endParaRPr lang="fil-PH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820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48987"/>
            <a:ext cx="9144000" cy="9144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il-PH" sz="28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Technical-Vocational-Livelihood Track</a:t>
            </a:r>
            <a:r>
              <a:rPr lang="fil-PH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l-PH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l-PH" sz="20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TESDA Training Regulations-Based Specializations</a:t>
            </a:r>
            <a:endParaRPr lang="fil-PH" sz="2000" b="1" dirty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64464552"/>
              </p:ext>
            </p:extLst>
          </p:nvPr>
        </p:nvGraphicFramePr>
        <p:xfrm>
          <a:off x="1" y="836027"/>
          <a:ext cx="9143999" cy="57927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42922"/>
                <a:gridCol w="1621177"/>
                <a:gridCol w="2944365"/>
                <a:gridCol w="2035535"/>
              </a:tblGrid>
              <a:tr h="2256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HE</a:t>
                      </a:r>
                      <a:endParaRPr lang="fil-PH" sz="1400" b="1" dirty="0">
                        <a:solidFill>
                          <a:schemeClr val="bg1"/>
                        </a:solidFill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ICT</a:t>
                      </a:r>
                      <a:endParaRPr lang="fil-PH" sz="1400" b="1" dirty="0">
                        <a:solidFill>
                          <a:schemeClr val="bg1"/>
                        </a:solidFill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Agri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-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Fishery Arts</a:t>
                      </a:r>
                      <a:endParaRPr lang="fil-PH" sz="1400" b="1" dirty="0">
                        <a:solidFill>
                          <a:schemeClr val="bg1"/>
                        </a:solidFill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Industrial Arts</a:t>
                      </a:r>
                      <a:endParaRPr lang="fil-PH" sz="1400" b="1" dirty="0">
                        <a:solidFill>
                          <a:schemeClr val="bg1"/>
                        </a:solidFill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933462">
                <a:tc rowSpan="3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Beauty/Nail Care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Wellness</a:t>
                      </a: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Massage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Dressmaking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Front Office Services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Travel Services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Cookery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Hairdressing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Tailoring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Caregiving</a:t>
                      </a:r>
                      <a:endParaRPr lang="fil-PH" sz="14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Food and Beverage Services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Bread and Pastry Production</a:t>
                      </a:r>
                      <a:endParaRPr lang="fil-PH" sz="14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Housekeeping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Tour Guiding Services</a:t>
                      </a:r>
                      <a:endParaRPr lang="fil-PH" sz="14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Tourism Promotion</a:t>
                      </a: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Services</a:t>
                      </a:r>
                      <a:endParaRPr lang="fil-PH" sz="14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Attractions </a:t>
                      </a:r>
                      <a:r>
                        <a:rPr lang="fil-PH" sz="1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and Theme Parks </a:t>
                      </a: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Tourism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Handicraft (Needlecraft)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Handicraft</a:t>
                      </a: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Fashion           Accessories</a:t>
                      </a: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Paper Craft)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Handicraft (Woodcraft)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Handicraft (Leathercraft)</a:t>
                      </a:r>
                    </a:p>
                  </a:txBody>
                  <a:tcPr marL="18300" marR="183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Computer</a:t>
                      </a: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Hardware Servicing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Illustration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Technical Drafting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Contact Center Services</a:t>
                      </a:r>
                      <a:endParaRPr lang="fil-PH" sz="14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Computer </a:t>
                      </a:r>
                      <a:r>
                        <a:rPr lang="fil-PH" sz="12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Programming</a:t>
                      </a:r>
                      <a:endParaRPr lang="fil-PH" sz="12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Medical Transcription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Animation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AGRICROP</a:t>
                      </a: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PRODUCTION</a:t>
                      </a:r>
                      <a:endParaRPr lang="fil-PH" sz="14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marR="0" lvl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Crop Production</a:t>
                      </a:r>
                    </a:p>
                    <a:p>
                      <a:pPr marL="228600" marR="0" lvl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Horticulture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lvl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Landscape Installation and Maintenance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lvl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Organic Agriculture Production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lvl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Pest Management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lvl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Rice Machinery Operation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Masonry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Automotive </a:t>
                      </a:r>
                      <a:r>
                        <a:rPr lang="fil-PH" sz="1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Servicing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Refrigeration and </a:t>
                      </a: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Air-Conditioning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Consumer </a:t>
                      </a:r>
                      <a:r>
                        <a:rPr lang="fil-PH" sz="1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Electronics Servicing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Electrical Installation and Maintenance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Shielded Metal-Arc Welding</a:t>
                      </a:r>
                      <a:endParaRPr lang="fil-PH" sz="14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Carpentry</a:t>
                      </a:r>
                      <a:endParaRPr lang="fil-PH" sz="14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Plumbing (NC I)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Plumbing</a:t>
                      </a: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(NC II)</a:t>
                      </a:r>
                      <a:endParaRPr lang="fil-PH" sz="14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Tile</a:t>
                      </a: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Setting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5563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l-PH" sz="105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300" marR="183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ANIMAL</a:t>
                      </a: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PRODUCTION</a:t>
                      </a:r>
                      <a:endParaRPr lang="fil-PH" sz="14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Animal Production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Artifical Insemmination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Raising Large Ruminants (Dairy</a:t>
                      </a:r>
                      <a:r>
                        <a:rPr lang="fil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Cattle and Buffaloes)</a:t>
                      </a:r>
                      <a:endParaRPr lang="fil-PH" sz="14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l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Raising Swine</a:t>
                      </a:r>
                      <a:endParaRPr lang="fil-PH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Slaughtering</a:t>
                      </a:r>
                      <a:endParaRPr lang="en-US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l-PH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34979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l-PH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FISH PRODUCTION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Aquaculture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Food (Fish) Processing 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0" i="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Fishport</a:t>
                      </a:r>
                      <a:r>
                        <a:rPr lang="en-US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/Wharf Operation</a:t>
                      </a:r>
                      <a:endParaRPr lang="en-US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55320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DEPARTMENT OF EDUCATION</a:t>
            </a:r>
            <a:endParaRPr kumimoji="0" lang="fil-PH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1676" y="5717588"/>
            <a:ext cx="1522325" cy="107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Each subject will have 80 hours per semester.</a:t>
            </a:r>
            <a:endParaRPr lang="fil-PH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12C2-6B78-435E-8D01-8F2255217B5D}" type="slidenum">
              <a:rPr lang="fil-PH" smtClean="0"/>
              <a:pPr/>
              <a:t>7</a:t>
            </a:fld>
            <a:endParaRPr lang="fil-PH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33129891"/>
      </p:ext>
    </p:extLst>
  </p:cSld>
  <p:clrMapOvr>
    <a:masterClrMapping/>
  </p:clrMapOvr>
  <mc:AlternateContent>
    <mc:Choice xmlns:mv="urn:schemas-microsoft-com:mac:vml"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48987"/>
            <a:ext cx="9144000" cy="914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fil-PH" sz="20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Technical-Vocational-Livelihood Track </a:t>
            </a:r>
            <a:br>
              <a:rPr lang="fil-PH" sz="20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</a:br>
            <a:r>
              <a:rPr lang="fil-PH" sz="20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29 New Specializations with Curriculum Guides</a:t>
            </a:r>
            <a:r>
              <a:rPr lang="fil-PH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l-PH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l-PH" sz="1400" b="1" dirty="0" smtClean="0">
                <a:solidFill>
                  <a:schemeClr val="bg1"/>
                </a:solidFill>
                <a:latin typeface="Bookman Old Style" pitchFamily="18" charset="0"/>
              </a:rPr>
              <a:t>TESDA Training Regulations-Based Specializations</a:t>
            </a:r>
            <a:endParaRPr lang="fil-PH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55320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l-PH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DEPARTMENT OF EDUCATION</a:t>
            </a:r>
            <a:endParaRPr kumimoji="0" lang="fil-PH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1676" y="5717588"/>
            <a:ext cx="1522325" cy="107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1400" i="1" dirty="0">
                <a:solidFill>
                  <a:schemeClr val="tx2"/>
                </a:solidFill>
                <a:latin typeface="Bookman Old Style" pitchFamily="18" charset="0"/>
              </a:rPr>
              <a:t>Each subject will have 80 hours per semester.</a:t>
            </a:r>
            <a:endParaRPr lang="fil-PH" sz="1400" i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625863019"/>
              </p:ext>
            </p:extLst>
          </p:nvPr>
        </p:nvGraphicFramePr>
        <p:xfrm>
          <a:off x="-1" y="896825"/>
          <a:ext cx="9144000" cy="588873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56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HE</a:t>
                      </a:r>
                      <a:endParaRPr lang="fil-PH" sz="1400" b="1" dirty="0">
                        <a:solidFill>
                          <a:schemeClr val="bg1"/>
                        </a:solidFill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ICT</a:t>
                      </a:r>
                      <a:endParaRPr lang="fil-PH" sz="1400" b="1" dirty="0">
                        <a:solidFill>
                          <a:schemeClr val="bg1"/>
                        </a:solidFill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Agri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-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Fishery Arts</a:t>
                      </a:r>
                      <a:endParaRPr lang="fil-PH" sz="1400" b="1" dirty="0">
                        <a:solidFill>
                          <a:schemeClr val="bg1"/>
                        </a:solidFill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Industrial Arts</a:t>
                      </a:r>
                      <a:endParaRPr lang="fil-PH" sz="1400" b="1" dirty="0">
                        <a:solidFill>
                          <a:schemeClr val="bg1"/>
                        </a:solidFill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18300" marR="1830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42407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Fashion Design (NC III)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Hairdressing (NC</a:t>
                      </a: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III)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Barbering (NC II)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Bartending (NC II)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Cooking (NC III)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Management Services (NC III)</a:t>
                      </a:r>
                    </a:p>
                  </a:txBody>
                  <a:tcPr marL="18300" marR="183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Broadband</a:t>
                      </a: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Installation (Fixed Wireless Systems) (NC II)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Telecom OSP and Subscriber Line Installation (Copper Cable/POTS and DSL) (NC II)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Telecom OSP Installation (Fiber Optic Cable) (NC II)</a:t>
                      </a:r>
                    </a:p>
                  </a:txBody>
                  <a:tcPr marL="18300" marR="183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l-PH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Fishing Gear Repair and Maintenance (NC III)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PH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Agricultural Crop Production (NC III)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PH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Horticulture (NC III)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PH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 Health Care Management (NC III)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PH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Rubber Production (NC I)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PH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Rubber Processing (NC  II)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 Products Packaging (NC II)</a:t>
                      </a:r>
                      <a:endParaRPr lang="fil-PH" sz="14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8300" marR="183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4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Automotive</a:t>
                      </a: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Servicing (NC II)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Motorcycle/Small Engine Servicing (NC II)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Driving (NC II)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Construction Painting (NC II)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Carpentry (NC III)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Instrumentation and Control Servicing (NC II)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Mechatronics Servicing (NC II)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Machining (NC II)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Gas Metal Arc Welding (GMAW) (NC II)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Gas Tungsten Arc Welding (GTAW) (NC II)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 (PACU/CRE) Servicing (NC II)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PH" sz="1400" b="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 Power Distribution Line Construction (NC II)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PH" sz="1400" b="0" i="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00" marR="1830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5717587"/>
            <a:ext cx="1522325" cy="107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Each subject will have 80 hours per semester.</a:t>
            </a:r>
            <a:endParaRPr lang="fil-PH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12C2-6B78-435E-8D01-8F2255217B5D}" type="slidenum">
              <a:rPr lang="fil-PH" smtClean="0"/>
              <a:pPr/>
              <a:t>8</a:t>
            </a:fld>
            <a:endParaRPr lang="fil-PH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93085520"/>
      </p:ext>
    </p:extLst>
  </p:cSld>
  <p:clrMapOvr>
    <a:masterClrMapping/>
  </p:clrMapOvr>
  <mc:AlternateContent>
    <mc:Choice xmlns:mv="urn:schemas-microsoft-com:mac:vml"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971550" lvl="1" indent="-514350"/>
            <a:r>
              <a:rPr lang="en-US" sz="4000" dirty="0" smtClean="0">
                <a:solidFill>
                  <a:schemeClr val="bg1"/>
                </a:solidFill>
              </a:rPr>
              <a:t>List of tools and equipment </a:t>
            </a:r>
            <a:r>
              <a:rPr lang="en-US" sz="4000" dirty="0" err="1" smtClean="0">
                <a:solidFill>
                  <a:schemeClr val="bg1"/>
                </a:solidFill>
              </a:rPr>
              <a:t>vs</a:t>
            </a:r>
            <a:r>
              <a:rPr lang="en-US" sz="4000" dirty="0" smtClean="0">
                <a:solidFill>
                  <a:schemeClr val="bg1"/>
                </a:solidFill>
              </a:rPr>
              <a:t> technical specifications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3820</TotalTime>
  <Words>2083</Words>
  <Application>Microsoft Macintosh PowerPoint</Application>
  <PresentationFormat>On-screen Show (4:3)</PresentationFormat>
  <Paragraphs>370</Paragraphs>
  <Slides>42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Equity</vt:lpstr>
      <vt:lpstr>Technical-Vocational-Livelihood Equipment and Tools Specifications</vt:lpstr>
      <vt:lpstr>Objectives</vt:lpstr>
      <vt:lpstr>Objectives</vt:lpstr>
      <vt:lpstr>Slide 4</vt:lpstr>
      <vt:lpstr>Slide 5</vt:lpstr>
      <vt:lpstr>Basic Education Program</vt:lpstr>
      <vt:lpstr>Technical-Vocational-Livelihood Track TESDA Training Regulations-Based Specializations</vt:lpstr>
      <vt:lpstr>Technical-Vocational-Livelihood Track  29 New Specializations with Curriculum Guides TESDA Training Regulations-Based Specializations</vt:lpstr>
      <vt:lpstr>List of tools and equipment vs technical specifications</vt:lpstr>
      <vt:lpstr>Example of a list of tools</vt:lpstr>
      <vt:lpstr>Example of technical specifications</vt:lpstr>
      <vt:lpstr>Key Considerations in Drafting the Technical Specifications</vt:lpstr>
      <vt:lpstr>What should be considered? </vt:lpstr>
      <vt:lpstr>What should be considered? </vt:lpstr>
      <vt:lpstr>Preparing the technical specifications for TVL equipment and tools</vt:lpstr>
      <vt:lpstr>TVL Equipment and Tools Specifications Writing Process</vt:lpstr>
      <vt:lpstr>TVL Equipment and Tools Specifications Writing Process</vt:lpstr>
      <vt:lpstr>TVL Equipment and Tools Specifications Writing Process</vt:lpstr>
      <vt:lpstr>TVL Equipment and Tools Specifications Writing Process</vt:lpstr>
      <vt:lpstr>TVL Equipment and Tools Specifications Writing Process</vt:lpstr>
      <vt:lpstr>TVL Specification Writing Tools</vt:lpstr>
      <vt:lpstr>Database Management System Software for TVL equipment and tools</vt:lpstr>
      <vt:lpstr>Database Management System</vt:lpstr>
      <vt:lpstr>Database Management System</vt:lpstr>
      <vt:lpstr>FEATURES: BROWSE RECORDS</vt:lpstr>
      <vt:lpstr>FEATURES: PRINTING TECH SPECS</vt:lpstr>
      <vt:lpstr>FEATURES: PRINTING PICTURES</vt:lpstr>
      <vt:lpstr>FEATURES: COSTING QUERY &amp; REPORT </vt:lpstr>
      <vt:lpstr>TVL offerings by region </vt:lpstr>
      <vt:lpstr>National Data on TVL Specialization</vt:lpstr>
      <vt:lpstr>Home Economics</vt:lpstr>
      <vt:lpstr>Agri-Fisheries</vt:lpstr>
      <vt:lpstr>Industrial Arts</vt:lpstr>
      <vt:lpstr>ICT</vt:lpstr>
      <vt:lpstr>Estimated Cost of tools and equipment for the 20 Completed TVL Specializations per Workshop</vt:lpstr>
      <vt:lpstr>Issues to consider when planning procurement</vt:lpstr>
      <vt:lpstr>Program offerings</vt:lpstr>
      <vt:lpstr>Utilization Ratio</vt:lpstr>
      <vt:lpstr>Internal Assessment</vt:lpstr>
      <vt:lpstr>Schedules to consider</vt:lpstr>
      <vt:lpstr>Interface relationships between RO, SDO and/or CO</vt:lpstr>
      <vt:lpstr>Thank you very much!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Technical-Vocational-Livelihood Equipment and Tools Specifications Writing Process</dc:title>
  <dc:creator>john</dc:creator>
  <cp:lastModifiedBy>Dina Ocampo</cp:lastModifiedBy>
  <cp:revision>67</cp:revision>
  <dcterms:created xsi:type="dcterms:W3CDTF">2016-01-31T13:23:01Z</dcterms:created>
  <dcterms:modified xsi:type="dcterms:W3CDTF">2016-01-31T14:54:02Z</dcterms:modified>
</cp:coreProperties>
</file>